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333" r:id="rId5"/>
    <p:sldId id="339" r:id="rId6"/>
    <p:sldId id="334" r:id="rId7"/>
    <p:sldId id="336" r:id="rId8"/>
    <p:sldId id="337" r:id="rId9"/>
    <p:sldId id="338" r:id="rId10"/>
    <p:sldId id="340" r:id="rId11"/>
    <p:sldId id="292" r:id="rId12"/>
    <p:sldId id="375" r:id="rId13"/>
    <p:sldId id="367" r:id="rId14"/>
    <p:sldId id="368" r:id="rId15"/>
    <p:sldId id="370" r:id="rId16"/>
    <p:sldId id="369" r:id="rId17"/>
    <p:sldId id="371" r:id="rId18"/>
    <p:sldId id="372" r:id="rId19"/>
    <p:sldId id="373" r:id="rId20"/>
    <p:sldId id="374" r:id="rId21"/>
    <p:sldId id="376" r:id="rId22"/>
    <p:sldId id="377"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70" autoAdjust="0"/>
    <p:restoredTop sz="94660"/>
  </p:normalViewPr>
  <p:slideViewPr>
    <p:cSldViewPr snapToGrid="0">
      <p:cViewPr varScale="1">
        <p:scale>
          <a:sx n="114" d="100"/>
          <a:sy n="114" d="100"/>
        </p:scale>
        <p:origin x="11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D09C08-EA44-499C-B6CC-C42FFD116BF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GB"/>
        </a:p>
      </dgm:t>
    </dgm:pt>
    <dgm:pt modelId="{AC4077FA-527A-4343-93D8-1E098F9EF272}">
      <dgm:prSet/>
      <dgm:spPr>
        <a:noFill/>
        <a:ln>
          <a:solidFill>
            <a:schemeClr val="tx1"/>
          </a:solidFill>
        </a:ln>
      </dgm:spPr>
      <dgm:t>
        <a:bodyPr/>
        <a:lstStyle/>
        <a:p>
          <a:r>
            <a:rPr lang="en-GB" dirty="0">
              <a:solidFill>
                <a:schemeClr val="tx1"/>
              </a:solidFill>
            </a:rPr>
            <a:t>Course reps</a:t>
          </a:r>
        </a:p>
      </dgm:t>
    </dgm:pt>
    <dgm:pt modelId="{2B046865-5A9E-4349-BAB2-8BC3AD28280E}" type="parTrans" cxnId="{92322930-2D4F-4149-A824-F83E4B4CAA3A}">
      <dgm:prSet/>
      <dgm:spPr/>
      <dgm:t>
        <a:bodyPr/>
        <a:lstStyle/>
        <a:p>
          <a:endParaRPr lang="en-GB"/>
        </a:p>
      </dgm:t>
    </dgm:pt>
    <dgm:pt modelId="{82A0DD6F-5BDA-4F8C-BE79-92D8872094A6}" type="sibTrans" cxnId="{92322930-2D4F-4149-A824-F83E4B4CAA3A}">
      <dgm:prSet/>
      <dgm:spPr/>
      <dgm:t>
        <a:bodyPr/>
        <a:lstStyle/>
        <a:p>
          <a:endParaRPr lang="en-GB"/>
        </a:p>
      </dgm:t>
    </dgm:pt>
    <dgm:pt modelId="{D924D2E3-C813-495A-BFBF-70F81F947817}">
      <dgm:prSet/>
      <dgm:spPr>
        <a:solidFill>
          <a:schemeClr val="bg2">
            <a:lumMod val="90000"/>
          </a:schemeClr>
        </a:solidFill>
        <a:ln>
          <a:solidFill>
            <a:schemeClr val="tx1"/>
          </a:solidFill>
        </a:ln>
      </dgm:spPr>
      <dgm:t>
        <a:bodyPr/>
        <a:lstStyle/>
        <a:p>
          <a:pPr rtl="0"/>
          <a:r>
            <a:rPr lang="en-GB" dirty="0">
              <a:solidFill>
                <a:schemeClr val="tx1"/>
              </a:solidFill>
            </a:rPr>
            <a:t>Students on their course</a:t>
          </a:r>
        </a:p>
      </dgm:t>
    </dgm:pt>
    <dgm:pt modelId="{05E1826A-88A4-4F48-8512-5D6D1D7048E1}" type="parTrans" cxnId="{20EDC00D-7855-407F-99E5-ABB4DD1E5CB0}">
      <dgm:prSet/>
      <dgm:spPr/>
      <dgm:t>
        <a:bodyPr/>
        <a:lstStyle/>
        <a:p>
          <a:endParaRPr lang="en-GB"/>
        </a:p>
      </dgm:t>
    </dgm:pt>
    <dgm:pt modelId="{8B0CED99-3749-4AD0-B6F4-DCC27CB7107C}" type="sibTrans" cxnId="{20EDC00D-7855-407F-99E5-ABB4DD1E5CB0}">
      <dgm:prSet/>
      <dgm:spPr/>
      <dgm:t>
        <a:bodyPr/>
        <a:lstStyle/>
        <a:p>
          <a:endParaRPr lang="en-GB"/>
        </a:p>
      </dgm:t>
    </dgm:pt>
    <dgm:pt modelId="{EFC0BCA2-2D77-43F4-876D-FA72A33D4865}">
      <dgm:prSet/>
      <dgm:spPr>
        <a:solidFill>
          <a:schemeClr val="bg2">
            <a:lumMod val="90000"/>
          </a:schemeClr>
        </a:solidFill>
        <a:ln>
          <a:solidFill>
            <a:schemeClr val="tx1"/>
          </a:solidFill>
        </a:ln>
      </dgm:spPr>
      <dgm:t>
        <a:bodyPr/>
        <a:lstStyle/>
        <a:p>
          <a:pPr rtl="0"/>
          <a:r>
            <a:rPr lang="en-GB" dirty="0">
              <a:solidFill>
                <a:schemeClr val="tx1"/>
              </a:solidFill>
            </a:rPr>
            <a:t>Students’ association</a:t>
          </a:r>
        </a:p>
      </dgm:t>
    </dgm:pt>
    <dgm:pt modelId="{076166ED-C134-4307-B69F-185F50CD9D83}" type="parTrans" cxnId="{6D3AFBDE-6523-4402-A77F-CF1B3E3EBB44}">
      <dgm:prSet/>
      <dgm:spPr/>
      <dgm:t>
        <a:bodyPr/>
        <a:lstStyle/>
        <a:p>
          <a:endParaRPr lang="en-GB"/>
        </a:p>
      </dgm:t>
    </dgm:pt>
    <dgm:pt modelId="{11A8541E-A9B0-4C5D-970D-01E61D9065DE}" type="sibTrans" cxnId="{6D3AFBDE-6523-4402-A77F-CF1B3E3EBB44}">
      <dgm:prSet/>
      <dgm:spPr/>
      <dgm:t>
        <a:bodyPr/>
        <a:lstStyle/>
        <a:p>
          <a:endParaRPr lang="en-GB"/>
        </a:p>
      </dgm:t>
    </dgm:pt>
    <dgm:pt modelId="{6DA8CDDD-B98B-44B3-BCF5-4068957FBBE5}">
      <dgm:prSet/>
      <dgm:spPr>
        <a:solidFill>
          <a:schemeClr val="bg2">
            <a:lumMod val="90000"/>
          </a:schemeClr>
        </a:solidFill>
        <a:ln>
          <a:solidFill>
            <a:schemeClr val="tx1"/>
          </a:solidFill>
        </a:ln>
      </dgm:spPr>
      <dgm:t>
        <a:bodyPr/>
        <a:lstStyle/>
        <a:p>
          <a:pPr rtl="0"/>
          <a:r>
            <a:rPr lang="en-GB" dirty="0">
              <a:solidFill>
                <a:schemeClr val="tx1"/>
              </a:solidFill>
            </a:rPr>
            <a:t>Teaching staff</a:t>
          </a:r>
        </a:p>
      </dgm:t>
    </dgm:pt>
    <dgm:pt modelId="{FDCF67FB-C533-40C5-9D7F-21B8E337DFD3}" type="parTrans" cxnId="{975B0A0C-2FE8-47E8-B1AA-AB389EEAA760}">
      <dgm:prSet/>
      <dgm:spPr/>
      <dgm:t>
        <a:bodyPr/>
        <a:lstStyle/>
        <a:p>
          <a:endParaRPr lang="en-GB"/>
        </a:p>
      </dgm:t>
    </dgm:pt>
    <dgm:pt modelId="{1235B7A6-3D52-457C-8E24-8F13D66D22F8}" type="sibTrans" cxnId="{975B0A0C-2FE8-47E8-B1AA-AB389EEAA760}">
      <dgm:prSet/>
      <dgm:spPr/>
      <dgm:t>
        <a:bodyPr/>
        <a:lstStyle/>
        <a:p>
          <a:endParaRPr lang="en-GB"/>
        </a:p>
      </dgm:t>
    </dgm:pt>
    <dgm:pt modelId="{5E2DC33C-59C7-40D3-98E1-11A58C54474D}" type="pres">
      <dgm:prSet presAssocID="{D5D09C08-EA44-499C-B6CC-C42FFD116BF8}" presName="cycle" presStyleCnt="0">
        <dgm:presLayoutVars>
          <dgm:chMax val="1"/>
          <dgm:dir/>
          <dgm:animLvl val="ctr"/>
          <dgm:resizeHandles val="exact"/>
        </dgm:presLayoutVars>
      </dgm:prSet>
      <dgm:spPr/>
    </dgm:pt>
    <dgm:pt modelId="{18F425A1-77C8-4472-9705-7BD0790F465B}" type="pres">
      <dgm:prSet presAssocID="{AC4077FA-527A-4343-93D8-1E098F9EF272}" presName="centerShape" presStyleLbl="node0" presStyleIdx="0" presStyleCnt="1"/>
      <dgm:spPr/>
    </dgm:pt>
    <dgm:pt modelId="{5E6D2F13-357D-4ABC-A7F3-087BD6EB9F46}" type="pres">
      <dgm:prSet presAssocID="{05E1826A-88A4-4F48-8512-5D6D1D7048E1}" presName="Name9" presStyleLbl="parChTrans1D2" presStyleIdx="0" presStyleCnt="3"/>
      <dgm:spPr/>
    </dgm:pt>
    <dgm:pt modelId="{A2DDD118-4C77-4EED-AF71-FC43A78C1554}" type="pres">
      <dgm:prSet presAssocID="{05E1826A-88A4-4F48-8512-5D6D1D7048E1}" presName="connTx" presStyleLbl="parChTrans1D2" presStyleIdx="0" presStyleCnt="3"/>
      <dgm:spPr/>
    </dgm:pt>
    <dgm:pt modelId="{7E8F6477-310C-4E48-996B-E0DAB9B2C5CF}" type="pres">
      <dgm:prSet presAssocID="{D924D2E3-C813-495A-BFBF-70F81F947817}" presName="node" presStyleLbl="node1" presStyleIdx="0" presStyleCnt="3">
        <dgm:presLayoutVars>
          <dgm:bulletEnabled val="1"/>
        </dgm:presLayoutVars>
      </dgm:prSet>
      <dgm:spPr/>
    </dgm:pt>
    <dgm:pt modelId="{A26E6F48-64CD-46BB-88AC-83E1FAE5DBBF}" type="pres">
      <dgm:prSet presAssocID="{FDCF67FB-C533-40C5-9D7F-21B8E337DFD3}" presName="Name9" presStyleLbl="parChTrans1D2" presStyleIdx="1" presStyleCnt="3"/>
      <dgm:spPr/>
    </dgm:pt>
    <dgm:pt modelId="{62AF6B2E-B6C8-4927-95FC-41FD58773302}" type="pres">
      <dgm:prSet presAssocID="{FDCF67FB-C533-40C5-9D7F-21B8E337DFD3}" presName="connTx" presStyleLbl="parChTrans1D2" presStyleIdx="1" presStyleCnt="3"/>
      <dgm:spPr/>
    </dgm:pt>
    <dgm:pt modelId="{F818A004-EE0A-4231-B36C-3F06148D1949}" type="pres">
      <dgm:prSet presAssocID="{6DA8CDDD-B98B-44B3-BCF5-4068957FBBE5}" presName="node" presStyleLbl="node1" presStyleIdx="1" presStyleCnt="3">
        <dgm:presLayoutVars>
          <dgm:bulletEnabled val="1"/>
        </dgm:presLayoutVars>
      </dgm:prSet>
      <dgm:spPr/>
    </dgm:pt>
    <dgm:pt modelId="{BB57B605-6B86-4E09-90D2-467E10E5060F}" type="pres">
      <dgm:prSet presAssocID="{076166ED-C134-4307-B69F-185F50CD9D83}" presName="Name9" presStyleLbl="parChTrans1D2" presStyleIdx="2" presStyleCnt="3"/>
      <dgm:spPr/>
    </dgm:pt>
    <dgm:pt modelId="{3D7E1D5D-FA7B-4905-AD5D-811E73E8A941}" type="pres">
      <dgm:prSet presAssocID="{076166ED-C134-4307-B69F-185F50CD9D83}" presName="connTx" presStyleLbl="parChTrans1D2" presStyleIdx="2" presStyleCnt="3"/>
      <dgm:spPr/>
    </dgm:pt>
    <dgm:pt modelId="{4BBC36CA-D18E-41CB-A08E-41857A106703}" type="pres">
      <dgm:prSet presAssocID="{EFC0BCA2-2D77-43F4-876D-FA72A33D4865}" presName="node" presStyleLbl="node1" presStyleIdx="2" presStyleCnt="3">
        <dgm:presLayoutVars>
          <dgm:bulletEnabled val="1"/>
        </dgm:presLayoutVars>
      </dgm:prSet>
      <dgm:spPr/>
    </dgm:pt>
  </dgm:ptLst>
  <dgm:cxnLst>
    <dgm:cxn modelId="{D1E74A04-6102-485D-A6A4-0EE20AE9E93E}" type="presOf" srcId="{076166ED-C134-4307-B69F-185F50CD9D83}" destId="{3D7E1D5D-FA7B-4905-AD5D-811E73E8A941}" srcOrd="1" destOrd="0" presId="urn:microsoft.com/office/officeart/2005/8/layout/radial1"/>
    <dgm:cxn modelId="{975B0A0C-2FE8-47E8-B1AA-AB389EEAA760}" srcId="{AC4077FA-527A-4343-93D8-1E098F9EF272}" destId="{6DA8CDDD-B98B-44B3-BCF5-4068957FBBE5}" srcOrd="1" destOrd="0" parTransId="{FDCF67FB-C533-40C5-9D7F-21B8E337DFD3}" sibTransId="{1235B7A6-3D52-457C-8E24-8F13D66D22F8}"/>
    <dgm:cxn modelId="{20EDC00D-7855-407F-99E5-ABB4DD1E5CB0}" srcId="{AC4077FA-527A-4343-93D8-1E098F9EF272}" destId="{D924D2E3-C813-495A-BFBF-70F81F947817}" srcOrd="0" destOrd="0" parTransId="{05E1826A-88A4-4F48-8512-5D6D1D7048E1}" sibTransId="{8B0CED99-3749-4AD0-B6F4-DCC27CB7107C}"/>
    <dgm:cxn modelId="{5E3CE12A-8F59-4F3C-922F-70E7204B3A4C}" type="presOf" srcId="{D924D2E3-C813-495A-BFBF-70F81F947817}" destId="{7E8F6477-310C-4E48-996B-E0DAB9B2C5CF}" srcOrd="0" destOrd="0" presId="urn:microsoft.com/office/officeart/2005/8/layout/radial1"/>
    <dgm:cxn modelId="{92322930-2D4F-4149-A824-F83E4B4CAA3A}" srcId="{D5D09C08-EA44-499C-B6CC-C42FFD116BF8}" destId="{AC4077FA-527A-4343-93D8-1E098F9EF272}" srcOrd="0" destOrd="0" parTransId="{2B046865-5A9E-4349-BAB2-8BC3AD28280E}" sibTransId="{82A0DD6F-5BDA-4F8C-BE79-92D8872094A6}"/>
    <dgm:cxn modelId="{33D24843-48A7-45DE-9130-3EE0E25FEE42}" type="presOf" srcId="{6DA8CDDD-B98B-44B3-BCF5-4068957FBBE5}" destId="{F818A004-EE0A-4231-B36C-3F06148D1949}" srcOrd="0" destOrd="0" presId="urn:microsoft.com/office/officeart/2005/8/layout/radial1"/>
    <dgm:cxn modelId="{D6709343-E5C1-4BD3-85FE-F8BB4E92ABAD}" type="presOf" srcId="{FDCF67FB-C533-40C5-9D7F-21B8E337DFD3}" destId="{62AF6B2E-B6C8-4927-95FC-41FD58773302}" srcOrd="1" destOrd="0" presId="urn:microsoft.com/office/officeart/2005/8/layout/radial1"/>
    <dgm:cxn modelId="{2141DE4B-E937-429D-9522-1D369BCD240B}" type="presOf" srcId="{EFC0BCA2-2D77-43F4-876D-FA72A33D4865}" destId="{4BBC36CA-D18E-41CB-A08E-41857A106703}" srcOrd="0" destOrd="0" presId="urn:microsoft.com/office/officeart/2005/8/layout/radial1"/>
    <dgm:cxn modelId="{36DD1273-3CA0-4DC8-9D9B-E1EC78F25CE4}" type="presOf" srcId="{D5D09C08-EA44-499C-B6CC-C42FFD116BF8}" destId="{5E2DC33C-59C7-40D3-98E1-11A58C54474D}" srcOrd="0" destOrd="0" presId="urn:microsoft.com/office/officeart/2005/8/layout/radial1"/>
    <dgm:cxn modelId="{E5C6767E-96EE-46C8-8CBF-BA47418520FB}" type="presOf" srcId="{076166ED-C134-4307-B69F-185F50CD9D83}" destId="{BB57B605-6B86-4E09-90D2-467E10E5060F}" srcOrd="0" destOrd="0" presId="urn:microsoft.com/office/officeart/2005/8/layout/radial1"/>
    <dgm:cxn modelId="{E01936AC-034A-46FD-AD22-BA9257348654}" type="presOf" srcId="{05E1826A-88A4-4F48-8512-5D6D1D7048E1}" destId="{5E6D2F13-357D-4ABC-A7F3-087BD6EB9F46}" srcOrd="0" destOrd="0" presId="urn:microsoft.com/office/officeart/2005/8/layout/radial1"/>
    <dgm:cxn modelId="{6BD972DA-1E5D-495B-80DA-F6CFA828C446}" type="presOf" srcId="{AC4077FA-527A-4343-93D8-1E098F9EF272}" destId="{18F425A1-77C8-4472-9705-7BD0790F465B}" srcOrd="0" destOrd="0" presId="urn:microsoft.com/office/officeart/2005/8/layout/radial1"/>
    <dgm:cxn modelId="{6D3AFBDE-6523-4402-A77F-CF1B3E3EBB44}" srcId="{AC4077FA-527A-4343-93D8-1E098F9EF272}" destId="{EFC0BCA2-2D77-43F4-876D-FA72A33D4865}" srcOrd="2" destOrd="0" parTransId="{076166ED-C134-4307-B69F-185F50CD9D83}" sibTransId="{11A8541E-A9B0-4C5D-970D-01E61D9065DE}"/>
    <dgm:cxn modelId="{21ABAAE0-B737-46BE-8E39-5AAB9BD90D5F}" type="presOf" srcId="{FDCF67FB-C533-40C5-9D7F-21B8E337DFD3}" destId="{A26E6F48-64CD-46BB-88AC-83E1FAE5DBBF}" srcOrd="0" destOrd="0" presId="urn:microsoft.com/office/officeart/2005/8/layout/radial1"/>
    <dgm:cxn modelId="{BF558CFC-BB13-4B34-96D6-F8EBC20C574D}" type="presOf" srcId="{05E1826A-88A4-4F48-8512-5D6D1D7048E1}" destId="{A2DDD118-4C77-4EED-AF71-FC43A78C1554}" srcOrd="1" destOrd="0" presId="urn:microsoft.com/office/officeart/2005/8/layout/radial1"/>
    <dgm:cxn modelId="{47CC393D-201C-45F7-9482-66E356B3F99E}" type="presParOf" srcId="{5E2DC33C-59C7-40D3-98E1-11A58C54474D}" destId="{18F425A1-77C8-4472-9705-7BD0790F465B}" srcOrd="0" destOrd="0" presId="urn:microsoft.com/office/officeart/2005/8/layout/radial1"/>
    <dgm:cxn modelId="{C2A6737A-7E47-47A6-B4CD-368C7C314ACD}" type="presParOf" srcId="{5E2DC33C-59C7-40D3-98E1-11A58C54474D}" destId="{5E6D2F13-357D-4ABC-A7F3-087BD6EB9F46}" srcOrd="1" destOrd="0" presId="urn:microsoft.com/office/officeart/2005/8/layout/radial1"/>
    <dgm:cxn modelId="{EE63476D-47A8-4D58-9AD2-92AB6F770AEC}" type="presParOf" srcId="{5E6D2F13-357D-4ABC-A7F3-087BD6EB9F46}" destId="{A2DDD118-4C77-4EED-AF71-FC43A78C1554}" srcOrd="0" destOrd="0" presId="urn:microsoft.com/office/officeart/2005/8/layout/radial1"/>
    <dgm:cxn modelId="{50702F8F-1240-4392-82D1-2856AA261603}" type="presParOf" srcId="{5E2DC33C-59C7-40D3-98E1-11A58C54474D}" destId="{7E8F6477-310C-4E48-996B-E0DAB9B2C5CF}" srcOrd="2" destOrd="0" presId="urn:microsoft.com/office/officeart/2005/8/layout/radial1"/>
    <dgm:cxn modelId="{92411175-592E-46C5-BF85-A8231B6A1EE7}" type="presParOf" srcId="{5E2DC33C-59C7-40D3-98E1-11A58C54474D}" destId="{A26E6F48-64CD-46BB-88AC-83E1FAE5DBBF}" srcOrd="3" destOrd="0" presId="urn:microsoft.com/office/officeart/2005/8/layout/radial1"/>
    <dgm:cxn modelId="{217A5A2F-F58D-48FE-B710-1B2E45A89A5E}" type="presParOf" srcId="{A26E6F48-64CD-46BB-88AC-83E1FAE5DBBF}" destId="{62AF6B2E-B6C8-4927-95FC-41FD58773302}" srcOrd="0" destOrd="0" presId="urn:microsoft.com/office/officeart/2005/8/layout/radial1"/>
    <dgm:cxn modelId="{FF9C9C7F-90EE-44FC-A0E0-1DF331809A0A}" type="presParOf" srcId="{5E2DC33C-59C7-40D3-98E1-11A58C54474D}" destId="{F818A004-EE0A-4231-B36C-3F06148D1949}" srcOrd="4" destOrd="0" presId="urn:microsoft.com/office/officeart/2005/8/layout/radial1"/>
    <dgm:cxn modelId="{8B234F79-DD02-4137-8560-E348F172C3D3}" type="presParOf" srcId="{5E2DC33C-59C7-40D3-98E1-11A58C54474D}" destId="{BB57B605-6B86-4E09-90D2-467E10E5060F}" srcOrd="5" destOrd="0" presId="urn:microsoft.com/office/officeart/2005/8/layout/radial1"/>
    <dgm:cxn modelId="{C2CF837E-8DF1-4C08-8A1D-A78BE55E6183}" type="presParOf" srcId="{BB57B605-6B86-4E09-90D2-467E10E5060F}" destId="{3D7E1D5D-FA7B-4905-AD5D-811E73E8A941}" srcOrd="0" destOrd="0" presId="urn:microsoft.com/office/officeart/2005/8/layout/radial1"/>
    <dgm:cxn modelId="{FE4AD5FA-AFD1-4EEF-B37C-B65C6859CFDF}" type="presParOf" srcId="{5E2DC33C-59C7-40D3-98E1-11A58C54474D}" destId="{4BBC36CA-D18E-41CB-A08E-41857A106703}"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425A1-77C8-4472-9705-7BD0790F465B}">
      <dsp:nvSpPr>
        <dsp:cNvPr id="0" name=""/>
        <dsp:cNvSpPr/>
      </dsp:nvSpPr>
      <dsp:spPr>
        <a:xfrm>
          <a:off x="2123849" y="1849994"/>
          <a:ext cx="1419589" cy="1419589"/>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solidFill>
                <a:schemeClr val="tx1"/>
              </a:solidFill>
            </a:rPr>
            <a:t>Course reps</a:t>
          </a:r>
        </a:p>
      </dsp:txBody>
      <dsp:txXfrm>
        <a:off x="2331743" y="2057888"/>
        <a:ext cx="1003801" cy="1003801"/>
      </dsp:txXfrm>
    </dsp:sp>
    <dsp:sp modelId="{5E6D2F13-357D-4ABC-A7F3-087BD6EB9F46}">
      <dsp:nvSpPr>
        <dsp:cNvPr id="0" name=""/>
        <dsp:cNvSpPr/>
      </dsp:nvSpPr>
      <dsp:spPr>
        <a:xfrm rot="16200000">
          <a:off x="2619299" y="1613106"/>
          <a:ext cx="428688" cy="45087"/>
        </a:xfrm>
        <a:custGeom>
          <a:avLst/>
          <a:gdLst/>
          <a:ahLst/>
          <a:cxnLst/>
          <a:rect l="0" t="0" r="0" b="0"/>
          <a:pathLst>
            <a:path>
              <a:moveTo>
                <a:pt x="0" y="22543"/>
              </a:moveTo>
              <a:lnTo>
                <a:pt x="428688" y="225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822926" y="1624933"/>
        <a:ext cx="21434" cy="21434"/>
      </dsp:txXfrm>
    </dsp:sp>
    <dsp:sp modelId="{7E8F6477-310C-4E48-996B-E0DAB9B2C5CF}">
      <dsp:nvSpPr>
        <dsp:cNvPr id="0" name=""/>
        <dsp:cNvSpPr/>
      </dsp:nvSpPr>
      <dsp:spPr>
        <a:xfrm>
          <a:off x="2123849" y="1716"/>
          <a:ext cx="1419589" cy="1419589"/>
        </a:xfrm>
        <a:prstGeom prst="ellipse">
          <a:avLst/>
        </a:prstGeom>
        <a:solidFill>
          <a:schemeClr val="bg2">
            <a:lumMod val="9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dirty="0">
              <a:solidFill>
                <a:schemeClr val="tx1"/>
              </a:solidFill>
            </a:rPr>
            <a:t>Students on their course</a:t>
          </a:r>
        </a:p>
      </dsp:txBody>
      <dsp:txXfrm>
        <a:off x="2331743" y="209610"/>
        <a:ext cx="1003801" cy="1003801"/>
      </dsp:txXfrm>
    </dsp:sp>
    <dsp:sp modelId="{A26E6F48-64CD-46BB-88AC-83E1FAE5DBBF}">
      <dsp:nvSpPr>
        <dsp:cNvPr id="0" name=""/>
        <dsp:cNvSpPr/>
      </dsp:nvSpPr>
      <dsp:spPr>
        <a:xfrm rot="1800000">
          <a:off x="3419627" y="2999315"/>
          <a:ext cx="428688" cy="45087"/>
        </a:xfrm>
        <a:custGeom>
          <a:avLst/>
          <a:gdLst/>
          <a:ahLst/>
          <a:cxnLst/>
          <a:rect l="0" t="0" r="0" b="0"/>
          <a:pathLst>
            <a:path>
              <a:moveTo>
                <a:pt x="0" y="22543"/>
              </a:moveTo>
              <a:lnTo>
                <a:pt x="428688" y="225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623254" y="3011141"/>
        <a:ext cx="21434" cy="21434"/>
      </dsp:txXfrm>
    </dsp:sp>
    <dsp:sp modelId="{F818A004-EE0A-4231-B36C-3F06148D1949}">
      <dsp:nvSpPr>
        <dsp:cNvPr id="0" name=""/>
        <dsp:cNvSpPr/>
      </dsp:nvSpPr>
      <dsp:spPr>
        <a:xfrm>
          <a:off x="3724505" y="2774134"/>
          <a:ext cx="1419589" cy="1419589"/>
        </a:xfrm>
        <a:prstGeom prst="ellipse">
          <a:avLst/>
        </a:prstGeom>
        <a:solidFill>
          <a:schemeClr val="bg2">
            <a:lumMod val="9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dirty="0">
              <a:solidFill>
                <a:schemeClr val="tx1"/>
              </a:solidFill>
            </a:rPr>
            <a:t>Teaching staff</a:t>
          </a:r>
        </a:p>
      </dsp:txBody>
      <dsp:txXfrm>
        <a:off x="3932399" y="2982028"/>
        <a:ext cx="1003801" cy="1003801"/>
      </dsp:txXfrm>
    </dsp:sp>
    <dsp:sp modelId="{BB57B605-6B86-4E09-90D2-467E10E5060F}">
      <dsp:nvSpPr>
        <dsp:cNvPr id="0" name=""/>
        <dsp:cNvSpPr/>
      </dsp:nvSpPr>
      <dsp:spPr>
        <a:xfrm rot="9000000">
          <a:off x="1818971" y="2999315"/>
          <a:ext cx="428688" cy="45087"/>
        </a:xfrm>
        <a:custGeom>
          <a:avLst/>
          <a:gdLst/>
          <a:ahLst/>
          <a:cxnLst/>
          <a:rect l="0" t="0" r="0" b="0"/>
          <a:pathLst>
            <a:path>
              <a:moveTo>
                <a:pt x="0" y="22543"/>
              </a:moveTo>
              <a:lnTo>
                <a:pt x="428688" y="225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022598" y="3011141"/>
        <a:ext cx="21434" cy="21434"/>
      </dsp:txXfrm>
    </dsp:sp>
    <dsp:sp modelId="{4BBC36CA-D18E-41CB-A08E-41857A106703}">
      <dsp:nvSpPr>
        <dsp:cNvPr id="0" name=""/>
        <dsp:cNvSpPr/>
      </dsp:nvSpPr>
      <dsp:spPr>
        <a:xfrm>
          <a:off x="523193" y="2774134"/>
          <a:ext cx="1419589" cy="1419589"/>
        </a:xfrm>
        <a:prstGeom prst="ellipse">
          <a:avLst/>
        </a:prstGeom>
        <a:solidFill>
          <a:schemeClr val="bg2">
            <a:lumMod val="9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dirty="0">
              <a:solidFill>
                <a:schemeClr val="tx1"/>
              </a:solidFill>
            </a:rPr>
            <a:t>Students’ association</a:t>
          </a:r>
        </a:p>
      </dsp:txBody>
      <dsp:txXfrm>
        <a:off x="731087" y="2982028"/>
        <a:ext cx="1003801" cy="100380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295ECE-8889-4CD4-965C-F959ABC9964A}" type="datetimeFigureOut">
              <a:rPr lang="en-GB" smtClean="0"/>
              <a:t>24/06/2021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35C05-282B-46D8-BD89-634C57315A9C}" type="slidenum">
              <a:rPr lang="en-GB" smtClean="0"/>
              <a:t>‹#›</a:t>
            </a:fld>
            <a:endParaRPr lang="en-GB"/>
          </a:p>
        </p:txBody>
      </p:sp>
    </p:spTree>
    <p:extLst>
      <p:ext uri="{BB962C8B-B14F-4D97-AF65-F5344CB8AC3E}">
        <p14:creationId xmlns:p14="http://schemas.microsoft.com/office/powerpoint/2010/main" val="140170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7" name="Rectangle 2"/>
          <p:cNvSpPr>
            <a:spLocks noGrp="1" noRot="1" noChangeAspect="1" noChangeArrowheads="1" noTextEdit="1"/>
          </p:cNvSpPr>
          <p:nvPr>
            <p:ph type="sldImg"/>
          </p:nvPr>
        </p:nvSpPr>
        <p:spPr>
          <a:xfrm>
            <a:off x="920750" y="746125"/>
            <a:ext cx="4960938" cy="3721100"/>
          </a:xfrm>
          <a:ln/>
        </p:spPr>
      </p:sp>
      <p:sp>
        <p:nvSpPr>
          <p:cNvPr id="444418" name="Rectangle 3"/>
          <p:cNvSpPr>
            <a:spLocks noGrp="1" noChangeArrowheads="1"/>
          </p:cNvSpPr>
          <p:nvPr>
            <p:ph type="body" idx="1"/>
          </p:nvPr>
        </p:nvSpPr>
        <p:spPr>
          <a:xfrm>
            <a:off x="908992" y="4714653"/>
            <a:ext cx="4979692" cy="4465217"/>
          </a:xfrm>
          <a:noFill/>
          <a:ln/>
        </p:spPr>
        <p:txBody>
          <a:bodyPr lIns="88277" tIns="44139" rIns="88277" bIns="44139"/>
          <a:lstStyle/>
          <a:p>
            <a:r>
              <a:rPr lang="en-US" dirty="0"/>
              <a:t>Introduce this by asking  the whole</a:t>
            </a:r>
            <a:r>
              <a:rPr lang="en-US" baseline="0" dirty="0"/>
              <a:t> group to come up with ideas about they understand by all of the headings on the SLE – Curriculum, Learning Resources, Learning and Teaching Process etc.</a:t>
            </a:r>
            <a:endParaRPr lang="en-US" dirty="0"/>
          </a:p>
        </p:txBody>
      </p:sp>
    </p:spTree>
    <p:extLst>
      <p:ext uri="{BB962C8B-B14F-4D97-AF65-F5344CB8AC3E}">
        <p14:creationId xmlns:p14="http://schemas.microsoft.com/office/powerpoint/2010/main" val="415603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mn-ea"/>
                <a:cs typeface="+mn-cs"/>
              </a:rPr>
              <a:t>A reminder of the A B C D</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met the four points A B C and D in the self-study units. They are summarised on this slide, and reps can find more details in the resource pack.</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Briefly review the meaning of A B C and D.</a:t>
            </a:r>
            <a:endParaRPr lang="en-US"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Trainers, this is a brief recap. It is not necessary to read every word.</a:t>
            </a:r>
          </a:p>
          <a:p>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  Accurate</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is about being truthful and giving sufficient information.</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Be specific and provide the relevant data and/or evidence for what you are saying.</a:t>
            </a:r>
          </a:p>
          <a:p>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B  Balanced</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is about giving positive feedback, and not just complaining. </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You may receive negative feedback more frequently, but it is equally important to emphasise the parts of the course that are good. This will help you to develop a good working relationship with staff and may help them remain open to your suggestions.</a:t>
            </a:r>
          </a:p>
          <a:p>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C  Constructive</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is about helping to find solutions to the difficulties raised. In some cases, you may be able to suggest solutions for staff to consider. Effective feedback can be paired with effective answers.</a:t>
            </a:r>
          </a:p>
          <a:p>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D  Diplomatic</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is about being tactful. Critical feedback does not have to blame individuals. Tackle the issue and not the person. Focus on the learning of your class, not on the actions of your tutor. </a:t>
            </a: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20DD5E7-4D59-45A9-BF4F-738A2F177C09}" type="slidenum">
              <a:rPr lang="en-GB" smtClean="0"/>
              <a:t>10</a:t>
            </a:fld>
            <a:endParaRPr lang="en-GB" dirty="0"/>
          </a:p>
        </p:txBody>
      </p:sp>
    </p:spTree>
    <p:extLst>
      <p:ext uri="{BB962C8B-B14F-4D97-AF65-F5344CB8AC3E}">
        <p14:creationId xmlns:p14="http://schemas.microsoft.com/office/powerpoint/2010/main" val="2553713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cid:5326877C-9390-451E-BFAA-C2875958CEAE@gateway.2wire.net"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6792"/>
            <a:ext cx="7772400" cy="1683618"/>
          </a:xfrm>
        </p:spPr>
        <p:txBody>
          <a:bodyPr/>
          <a:lstStyle>
            <a:lvl1pPr algn="ctr">
              <a:defRPr b="1"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GB" dirty="0"/>
          </a:p>
        </p:txBody>
      </p:sp>
      <p:sp>
        <p:nvSpPr>
          <p:cNvPr id="3" name="Subtitle 2"/>
          <p:cNvSpPr>
            <a:spLocks noGrp="1"/>
          </p:cNvSpPr>
          <p:nvPr>
            <p:ph type="subTitle" idx="1" hasCustomPrompt="1"/>
          </p:nvPr>
        </p:nvSpPr>
        <p:spPr>
          <a:xfrm>
            <a:off x="1371600" y="3356992"/>
            <a:ext cx="6400800" cy="1752600"/>
          </a:xfrm>
        </p:spPr>
        <p:txBody>
          <a:bodyPr/>
          <a:lstStyle>
            <a:lvl1pPr marL="0" indent="0" algn="ctr">
              <a:buNone/>
              <a:defRPr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Facilitator name, date etc.</a:t>
            </a:r>
            <a:endParaRPr lang="en-GB"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l="34294"/>
          <a:stretch/>
        </p:blipFill>
        <p:spPr>
          <a:xfrm>
            <a:off x="0" y="2859"/>
            <a:ext cx="9144000" cy="1049879"/>
          </a:xfrm>
          <a:prstGeom prst="rect">
            <a:avLst/>
          </a:prstGeom>
        </p:spPr>
      </p:pic>
      <p:pic>
        <p:nvPicPr>
          <p:cNvPr id="9" name="Picture 8"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l="27163" t="94655" r="-172" b="1936"/>
          <a:stretch>
            <a:fillRect/>
          </a:stretch>
        </p:blipFill>
        <p:spPr bwMode="auto">
          <a:xfrm>
            <a:off x="2411761" y="6309322"/>
            <a:ext cx="6748041" cy="516915"/>
          </a:xfrm>
          <a:prstGeom prst="rect">
            <a:avLst/>
          </a:prstGeom>
          <a:noFill/>
          <a:ln>
            <a:noFill/>
          </a:ln>
          <a:extLst>
            <a:ext uri="{53640926-AAD7-44D8-BBD7-CCE9431645EC}">
              <a14:shadowObscured xmlns:a14="http://schemas.microsoft.com/office/drawing/2010/main"/>
            </a:ext>
          </a:extLst>
        </p:spPr>
      </p:pic>
      <p:sp>
        <p:nvSpPr>
          <p:cNvPr id="12" name="TextBox 7"/>
          <p:cNvSpPr txBox="1">
            <a:spLocks noChangeArrowheads="1"/>
          </p:cNvSpPr>
          <p:nvPr userDrawn="1"/>
        </p:nvSpPr>
        <p:spPr bwMode="auto">
          <a:xfrm>
            <a:off x="2803799" y="5733258"/>
            <a:ext cx="35680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400"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5" cstate="print">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699793" y="5672658"/>
            <a:ext cx="636662" cy="6366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7565" y="5805264"/>
            <a:ext cx="1936204" cy="838378"/>
          </a:xfrm>
          <a:prstGeom prst="rect">
            <a:avLst/>
          </a:prstGeom>
        </p:spPr>
      </p:pic>
      <p:pic>
        <p:nvPicPr>
          <p:cNvPr id="18" name="Picture 17"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t="92971" r="91250" b="2664"/>
          <a:stretch>
            <a:fillRect/>
          </a:stretch>
        </p:blipFill>
        <p:spPr bwMode="auto">
          <a:xfrm>
            <a:off x="-4514" y="6058313"/>
            <a:ext cx="400050" cy="6617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801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12091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8342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35080" cy="1354162"/>
          </a:xfrm>
        </p:spPr>
        <p:txBody>
          <a:bodyPr>
            <a:normAutofit/>
          </a:bodyPr>
          <a:lstStyle>
            <a:lvl1pPr algn="l">
              <a:defRPr sz="3600" b="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Slide Title</a:t>
            </a:r>
            <a:endParaRPr lang="en-GB" dirty="0"/>
          </a:p>
        </p:txBody>
      </p:sp>
      <p:sp>
        <p:nvSpPr>
          <p:cNvPr id="3" name="Content Placeholder 2"/>
          <p:cNvSpPr>
            <a:spLocks noGrp="1"/>
          </p:cNvSpPr>
          <p:nvPr>
            <p:ph idx="1"/>
          </p:nvPr>
        </p:nvSpPr>
        <p:spPr>
          <a:xfrm>
            <a:off x="457200" y="1844824"/>
            <a:ext cx="8229600" cy="4032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11" name="Group 10"/>
          <p:cNvGrpSpPr/>
          <p:nvPr userDrawn="1"/>
        </p:nvGrpSpPr>
        <p:grpSpPr>
          <a:xfrm>
            <a:off x="1" y="6021288"/>
            <a:ext cx="9180512" cy="836872"/>
            <a:chOff x="2313341" y="6344818"/>
            <a:chExt cx="6830659" cy="513342"/>
          </a:xfrm>
        </p:grpSpPr>
        <p:pic>
          <p:nvPicPr>
            <p:cNvPr id="9" name="Picture 8"/>
            <p:cNvPicPr/>
            <p:nvPr userDrawn="1"/>
          </p:nvPicPr>
          <p:blipFill rotWithShape="1">
            <a:blip r:embed="rId2" cstate="print">
              <a:extLst>
                <a:ext uri="{28A0092B-C50C-407E-A947-70E740481C1C}">
                  <a14:useLocalDpi xmlns:a14="http://schemas.microsoft.com/office/drawing/2010/main" val="0"/>
                </a:ext>
              </a:extLst>
            </a:blip>
            <a:srcRect l="19086" t="235" b="235"/>
            <a:stretch/>
          </p:blipFill>
          <p:spPr>
            <a:xfrm>
              <a:off x="4002318" y="6344818"/>
              <a:ext cx="5141682" cy="513342"/>
            </a:xfrm>
            <a:prstGeom prst="rect">
              <a:avLst/>
            </a:prstGeom>
          </p:spPr>
        </p:pic>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l="53309" t="235" r="16521" b="235"/>
            <a:stretch/>
          </p:blipFill>
          <p:spPr>
            <a:xfrm>
              <a:off x="2313341" y="6344818"/>
              <a:ext cx="1688977" cy="513342"/>
            </a:xfrm>
            <a:prstGeom prst="rect">
              <a:avLst/>
            </a:prstGeom>
          </p:spPr>
        </p:pic>
      </p:grpSp>
      <p:sp>
        <p:nvSpPr>
          <p:cNvPr id="8" name="TextBox 7"/>
          <p:cNvSpPr txBox="1">
            <a:spLocks noChangeArrowheads="1"/>
          </p:cNvSpPr>
          <p:nvPr userDrawn="1"/>
        </p:nvSpPr>
        <p:spPr bwMode="auto">
          <a:xfrm>
            <a:off x="2915816" y="6237312"/>
            <a:ext cx="3455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3" cstate="print">
            <a:extLst>
              <a:ext uri="{BEBA8EAE-BF5A-486C-A8C5-ECC9F3942E4B}">
                <a14:imgProps xmlns:a14="http://schemas.microsoft.com/office/drawing/2010/main">
                  <a14:imgLayer r:embed="rId4">
                    <a14:imgEffect>
                      <a14:brightnessContrast bright="-40000" contrast="60000"/>
                    </a14:imgEffect>
                  </a14:imgLayer>
                </a14:imgProps>
              </a:ext>
              <a:ext uri="{28A0092B-C50C-407E-A947-70E740481C1C}">
                <a14:useLocalDpi xmlns:a14="http://schemas.microsoft.com/office/drawing/2010/main" val="0"/>
              </a:ext>
            </a:extLst>
          </a:blip>
          <a:srcRect/>
          <a:stretch>
            <a:fillRect/>
          </a:stretch>
        </p:blipFill>
        <p:spPr bwMode="auto">
          <a:xfrm>
            <a:off x="2627784" y="6032698"/>
            <a:ext cx="780678" cy="7806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6296" y="433074"/>
            <a:ext cx="1763688" cy="763678"/>
          </a:xfrm>
          <a:prstGeom prst="rect">
            <a:avLst/>
          </a:prstGeom>
        </p:spPr>
      </p:pic>
    </p:spTree>
    <p:extLst>
      <p:ext uri="{BB962C8B-B14F-4D97-AF65-F5344CB8AC3E}">
        <p14:creationId xmlns:p14="http://schemas.microsoft.com/office/powerpoint/2010/main" val="68225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1069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44266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208960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4347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261265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248207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24/06/2021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6771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E4E04-FA3B-4CC2-B22B-1F4522E7061B}" type="datetimeFigureOut">
              <a:rPr lang="en-GB" smtClean="0"/>
              <a:t>24/06/2021</a:t>
            </a:fld>
            <a:endParaRPr lang="en-GB"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B817E-3006-4DA7-AB2F-F4226486F436}" type="slidenum">
              <a:rPr lang="en-GB" smtClean="0"/>
              <a:t>‹#›</a:t>
            </a:fld>
            <a:endParaRPr lang="en-GB" dirty="0"/>
          </a:p>
        </p:txBody>
      </p:sp>
    </p:spTree>
    <p:extLst>
      <p:ext uri="{BB962C8B-B14F-4D97-AF65-F5344CB8AC3E}">
        <p14:creationId xmlns:p14="http://schemas.microsoft.com/office/powerpoint/2010/main" val="2943117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6" Type="http://schemas.microsoft.com/office/2007/relationships/hdphoto" Target="../media/hdphoto3.wdp"/><Relationship Id="rId5" Type="http://schemas.openxmlformats.org/officeDocument/2006/relationships/image" Target="../media/image7.png"/><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hyperlink" Target="https://www.sparqs.ac.uk/resource-item.php?item=257" TargetMode="External"/><Relationship Id="rId2" Type="http://schemas.openxmlformats.org/officeDocument/2006/relationships/hyperlink" Target="https://www.sparqs.ac.uk/upfiles/Course%20Rep%20Recruitment%20leafle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B1C56847-95C9-4DE9-BBB5-18CFF3E57C5B}"/>
              </a:ext>
            </a:extLst>
          </p:cNvPr>
          <p:cNvSpPr txBox="1">
            <a:spLocks/>
          </p:cNvSpPr>
          <p:nvPr/>
        </p:nvSpPr>
        <p:spPr>
          <a:xfrm>
            <a:off x="506896" y="3460231"/>
            <a:ext cx="8130208" cy="215412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u="sng" dirty="0"/>
              <a:t>Workshop Five</a:t>
            </a:r>
          </a:p>
          <a:p>
            <a:r>
              <a:rPr lang="en-GB" dirty="0"/>
              <a:t>The course rep role.</a:t>
            </a:r>
          </a:p>
          <a:p>
            <a:r>
              <a:rPr lang="en-GB" dirty="0"/>
              <a:t>Editable slide pack.</a:t>
            </a:r>
          </a:p>
        </p:txBody>
      </p:sp>
      <p:sp>
        <p:nvSpPr>
          <p:cNvPr id="6" name="Title 1">
            <a:extLst>
              <a:ext uri="{FF2B5EF4-FFF2-40B4-BE49-F238E27FC236}">
                <a16:creationId xmlns:a16="http://schemas.microsoft.com/office/drawing/2014/main" id="{8644C361-9B63-468F-A7C5-50B8AEAC1B32}"/>
              </a:ext>
            </a:extLst>
          </p:cNvPr>
          <p:cNvSpPr>
            <a:spLocks noGrp="1"/>
          </p:cNvSpPr>
          <p:nvPr>
            <p:ph type="ctrTitle"/>
          </p:nvPr>
        </p:nvSpPr>
        <p:spPr>
          <a:xfrm>
            <a:off x="685800" y="1556792"/>
            <a:ext cx="7772400" cy="1683618"/>
          </a:xfrm>
        </p:spPr>
        <p:txBody>
          <a:bodyPr>
            <a:normAutofit fontScale="90000"/>
          </a:bodyPr>
          <a:lstStyle/>
          <a:p>
            <a:r>
              <a:rPr lang="en-GB" dirty="0"/>
              <a:t>Exploring student engagement with academic staff</a:t>
            </a:r>
          </a:p>
        </p:txBody>
      </p:sp>
    </p:spTree>
    <p:custDataLst>
      <p:tags r:id="rId1"/>
    </p:custDataLst>
    <p:extLst>
      <p:ext uri="{BB962C8B-B14F-4D97-AF65-F5344CB8AC3E}">
        <p14:creationId xmlns:p14="http://schemas.microsoft.com/office/powerpoint/2010/main" val="1666460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99" name="Rectangle 2"/>
          <p:cNvSpPr>
            <a:spLocks noGrp="1" noChangeArrowheads="1"/>
          </p:cNvSpPr>
          <p:nvPr>
            <p:ph type="title"/>
          </p:nvPr>
        </p:nvSpPr>
        <p:spPr>
          <a:xfrm>
            <a:off x="251520" y="188640"/>
            <a:ext cx="6635080" cy="1354162"/>
          </a:xfrm>
        </p:spPr>
        <p:txBody>
          <a:bodyPr/>
          <a:lstStyle/>
          <a:p>
            <a:r>
              <a:rPr lang="en-US" dirty="0"/>
              <a:t>A reminder of the </a:t>
            </a:r>
            <a:r>
              <a:rPr lang="en-US" dirty="0">
                <a:solidFill>
                  <a:srgbClr val="00BBE4"/>
                </a:solidFill>
              </a:rPr>
              <a:t>A</a:t>
            </a:r>
            <a:r>
              <a:rPr lang="en-US" dirty="0">
                <a:solidFill>
                  <a:srgbClr val="C3D020"/>
                </a:solidFill>
              </a:rPr>
              <a:t>B</a:t>
            </a:r>
            <a:r>
              <a:rPr lang="en-US" dirty="0">
                <a:solidFill>
                  <a:srgbClr val="C14382"/>
                </a:solidFill>
              </a:rPr>
              <a:t>C</a:t>
            </a:r>
            <a:r>
              <a:rPr lang="en-US" dirty="0">
                <a:solidFill>
                  <a:srgbClr val="7961AB"/>
                </a:solidFill>
              </a:rPr>
              <a:t>D</a:t>
            </a:r>
            <a:r>
              <a:rPr lang="en-US" dirty="0">
                <a:solidFill>
                  <a:srgbClr val="313537"/>
                </a:solidFill>
              </a:rPr>
              <a:t> </a:t>
            </a:r>
            <a:endParaRPr lang="en-US" dirty="0"/>
          </a:p>
        </p:txBody>
      </p:sp>
      <p:pic>
        <p:nvPicPr>
          <p:cNvPr id="3" name="Picture 2">
            <a:extLst>
              <a:ext uri="{FF2B5EF4-FFF2-40B4-BE49-F238E27FC236}">
                <a16:creationId xmlns:a16="http://schemas.microsoft.com/office/drawing/2014/main" id="{DFF34AEF-E800-47F4-B40F-A2DFA1ECC6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3769" y="1700808"/>
            <a:ext cx="2593085" cy="2581560"/>
          </a:xfrm>
          <a:prstGeom prst="rect">
            <a:avLst/>
          </a:prstGeom>
        </p:spPr>
      </p:pic>
      <p:sp>
        <p:nvSpPr>
          <p:cNvPr id="9" name="Rectangle 4">
            <a:extLst>
              <a:ext uri="{FF2B5EF4-FFF2-40B4-BE49-F238E27FC236}">
                <a16:creationId xmlns:a16="http://schemas.microsoft.com/office/drawing/2014/main" id="{484C9A6D-F964-4B9E-B3E1-83344E2F1AC7}"/>
              </a:ext>
            </a:extLst>
          </p:cNvPr>
          <p:cNvSpPr txBox="1">
            <a:spLocks noChangeArrowheads="1"/>
          </p:cNvSpPr>
          <p:nvPr/>
        </p:nvSpPr>
        <p:spPr>
          <a:xfrm>
            <a:off x="459790" y="1502888"/>
            <a:ext cx="6920522" cy="444639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mn-lt"/>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mn-lt"/>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mn-lt"/>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lphaUcPeriod"/>
            </a:pPr>
            <a:r>
              <a:rPr lang="en-GB" b="1" dirty="0">
                <a:solidFill>
                  <a:srgbClr val="00B0F0"/>
                </a:solidFill>
              </a:rPr>
              <a:t>Accurate</a:t>
            </a:r>
            <a:r>
              <a:rPr lang="en-GB" dirty="0">
                <a:solidFill>
                  <a:srgbClr val="00B0F0"/>
                </a:solidFill>
              </a:rPr>
              <a:t>. Truthful, specific, supported by evidence.</a:t>
            </a:r>
          </a:p>
          <a:p>
            <a:pPr marL="514350" indent="-514350">
              <a:buAutoNum type="alphaUcPeriod"/>
            </a:pPr>
            <a:r>
              <a:rPr lang="en-GB" b="1" dirty="0">
                <a:solidFill>
                  <a:schemeClr val="accent1">
                    <a:lumMod val="75000"/>
                  </a:schemeClr>
                </a:solidFill>
              </a:rPr>
              <a:t>Balanced</a:t>
            </a:r>
            <a:r>
              <a:rPr lang="en-GB" dirty="0">
                <a:solidFill>
                  <a:schemeClr val="accent1">
                    <a:lumMod val="75000"/>
                  </a:schemeClr>
                </a:solidFill>
              </a:rPr>
              <a:t>. Positive feedback,</a:t>
            </a:r>
            <a:br>
              <a:rPr lang="en-GB" dirty="0">
                <a:solidFill>
                  <a:schemeClr val="accent1">
                    <a:lumMod val="75000"/>
                  </a:schemeClr>
                </a:solidFill>
              </a:rPr>
            </a:br>
            <a:r>
              <a:rPr lang="en-GB" dirty="0">
                <a:solidFill>
                  <a:schemeClr val="accent1">
                    <a:lumMod val="75000"/>
                  </a:schemeClr>
                </a:solidFill>
              </a:rPr>
              <a:t>not just negative.</a:t>
            </a:r>
          </a:p>
          <a:p>
            <a:pPr marL="514350" indent="-514350">
              <a:buAutoNum type="alphaUcPeriod"/>
            </a:pPr>
            <a:r>
              <a:rPr lang="en-GB" b="1" dirty="0">
                <a:solidFill>
                  <a:schemeClr val="accent2">
                    <a:lumMod val="75000"/>
                  </a:schemeClr>
                </a:solidFill>
              </a:rPr>
              <a:t>Constructive</a:t>
            </a:r>
            <a:r>
              <a:rPr lang="en-GB" dirty="0">
                <a:solidFill>
                  <a:schemeClr val="accent2">
                    <a:lumMod val="75000"/>
                  </a:schemeClr>
                </a:solidFill>
              </a:rPr>
              <a:t>.</a:t>
            </a:r>
            <a:br>
              <a:rPr lang="en-GB" dirty="0">
                <a:solidFill>
                  <a:schemeClr val="accent2">
                    <a:lumMod val="75000"/>
                  </a:schemeClr>
                </a:solidFill>
              </a:rPr>
            </a:br>
            <a:r>
              <a:rPr lang="en-GB" dirty="0">
                <a:solidFill>
                  <a:schemeClr val="accent2">
                    <a:lumMod val="75000"/>
                  </a:schemeClr>
                </a:solidFill>
              </a:rPr>
              <a:t>Can you suggest solutions?</a:t>
            </a:r>
          </a:p>
          <a:p>
            <a:pPr marL="514350" indent="-514350">
              <a:buAutoNum type="alphaUcPeriod"/>
            </a:pPr>
            <a:r>
              <a:rPr lang="en-GB" b="1" dirty="0">
                <a:solidFill>
                  <a:srgbClr val="7030A0"/>
                </a:solidFill>
              </a:rPr>
              <a:t>Diplomatic</a:t>
            </a:r>
            <a:r>
              <a:rPr lang="en-GB" dirty="0">
                <a:solidFill>
                  <a:srgbClr val="7030A0"/>
                </a:solidFill>
              </a:rPr>
              <a:t>. Tactful. Avoid blaming individuals. Focus on learning.</a:t>
            </a:r>
          </a:p>
        </p:txBody>
      </p:sp>
    </p:spTree>
    <p:custDataLst>
      <p:tags r:id="rId1"/>
    </p:custDataLst>
    <p:extLst>
      <p:ext uri="{BB962C8B-B14F-4D97-AF65-F5344CB8AC3E}">
        <p14:creationId xmlns:p14="http://schemas.microsoft.com/office/powerpoint/2010/main" val="401415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8222-A109-4BBE-987F-B44A749ECBD9}"/>
              </a:ext>
            </a:extLst>
          </p:cNvPr>
          <p:cNvSpPr>
            <a:spLocks noGrp="1"/>
          </p:cNvSpPr>
          <p:nvPr>
            <p:ph type="title"/>
          </p:nvPr>
        </p:nvSpPr>
        <p:spPr>
          <a:xfrm>
            <a:off x="1254460" y="2751919"/>
            <a:ext cx="6635080" cy="1354162"/>
          </a:xfrm>
        </p:spPr>
        <p:txBody>
          <a:bodyPr/>
          <a:lstStyle/>
          <a:p>
            <a:pPr algn="ctr"/>
            <a:r>
              <a:rPr lang="en-GB" b="1" dirty="0"/>
              <a:t>2: Shaping the</a:t>
            </a:r>
            <a:br>
              <a:rPr lang="en-GB" b="1" dirty="0"/>
            </a:br>
            <a:r>
              <a:rPr lang="en-GB" b="1" dirty="0"/>
              <a:t>course rep role</a:t>
            </a:r>
          </a:p>
        </p:txBody>
      </p:sp>
    </p:spTree>
    <p:extLst>
      <p:ext uri="{BB962C8B-B14F-4D97-AF65-F5344CB8AC3E}">
        <p14:creationId xmlns:p14="http://schemas.microsoft.com/office/powerpoint/2010/main" val="221716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4008-9005-48EB-8410-4C5C4B9F9626}"/>
              </a:ext>
            </a:extLst>
          </p:cNvPr>
          <p:cNvSpPr>
            <a:spLocks noGrp="1"/>
          </p:cNvSpPr>
          <p:nvPr>
            <p:ph type="title"/>
          </p:nvPr>
        </p:nvSpPr>
        <p:spPr/>
        <p:txBody>
          <a:bodyPr/>
          <a:lstStyle/>
          <a:p>
            <a:r>
              <a:rPr lang="en-GB" dirty="0"/>
              <a:t>Complete the sentences</a:t>
            </a:r>
          </a:p>
        </p:txBody>
      </p:sp>
      <p:sp>
        <p:nvSpPr>
          <p:cNvPr id="4" name="Thought Bubble: Cloud 3">
            <a:extLst>
              <a:ext uri="{FF2B5EF4-FFF2-40B4-BE49-F238E27FC236}">
                <a16:creationId xmlns:a16="http://schemas.microsoft.com/office/drawing/2014/main" id="{B0C6EB54-2605-4826-891B-9AAD506FCE95}"/>
              </a:ext>
            </a:extLst>
          </p:cNvPr>
          <p:cNvSpPr/>
          <p:nvPr/>
        </p:nvSpPr>
        <p:spPr>
          <a:xfrm>
            <a:off x="695325" y="2057400"/>
            <a:ext cx="3638550" cy="2628900"/>
          </a:xfrm>
          <a:prstGeom prst="cloudCallout">
            <a:avLst/>
          </a:prstGeom>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800" dirty="0">
                <a:ln w="0"/>
                <a:solidFill>
                  <a:schemeClr val="tx1"/>
                </a:solidFill>
                <a:effectLst>
                  <a:outerShdw blurRad="38100" dist="19050" dir="2700000" algn="tl" rotWithShape="0">
                    <a:schemeClr val="dk1">
                      <a:alpha val="40000"/>
                    </a:schemeClr>
                  </a:outerShdw>
                </a:effectLst>
              </a:rPr>
              <a:t>I love it when course reps…</a:t>
            </a:r>
          </a:p>
        </p:txBody>
      </p:sp>
      <p:sp>
        <p:nvSpPr>
          <p:cNvPr id="5" name="Thought Bubble: Cloud 4">
            <a:extLst>
              <a:ext uri="{FF2B5EF4-FFF2-40B4-BE49-F238E27FC236}">
                <a16:creationId xmlns:a16="http://schemas.microsoft.com/office/drawing/2014/main" id="{3362D1FB-3397-4394-93B6-2CA16B9D39D0}"/>
              </a:ext>
            </a:extLst>
          </p:cNvPr>
          <p:cNvSpPr/>
          <p:nvPr/>
        </p:nvSpPr>
        <p:spPr>
          <a:xfrm>
            <a:off x="4810125" y="2057400"/>
            <a:ext cx="3638550" cy="2628900"/>
          </a:xfrm>
          <a:prstGeom prst="cloudCallout">
            <a:avLst/>
          </a:prstGeom>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800" dirty="0">
                <a:ln w="0"/>
                <a:solidFill>
                  <a:schemeClr val="tx1"/>
                </a:solidFill>
                <a:effectLst>
                  <a:outerShdw blurRad="38100" dist="19050" dir="2700000" algn="tl" rotWithShape="0">
                    <a:schemeClr val="dk1">
                      <a:alpha val="40000"/>
                    </a:schemeClr>
                  </a:outerShdw>
                </a:effectLst>
              </a:rPr>
              <a:t>I wish</a:t>
            </a:r>
            <a:br>
              <a:rPr lang="en-GB" sz="2800" dirty="0">
                <a:ln w="0"/>
                <a:solidFill>
                  <a:schemeClr val="tx1"/>
                </a:solidFill>
                <a:effectLst>
                  <a:outerShdw blurRad="38100" dist="19050" dir="2700000" algn="tl" rotWithShape="0">
                    <a:schemeClr val="dk1">
                      <a:alpha val="40000"/>
                    </a:schemeClr>
                  </a:outerShdw>
                </a:effectLst>
              </a:rPr>
            </a:br>
            <a:r>
              <a:rPr lang="en-GB" sz="2800" dirty="0">
                <a:ln w="0"/>
                <a:solidFill>
                  <a:schemeClr val="tx1"/>
                </a:solidFill>
                <a:effectLst>
                  <a:outerShdw blurRad="38100" dist="19050" dir="2700000" algn="tl" rotWithShape="0">
                    <a:schemeClr val="dk1">
                      <a:alpha val="40000"/>
                    </a:schemeClr>
                  </a:outerShdw>
                </a:effectLst>
              </a:rPr>
              <a:t>course reps…</a:t>
            </a:r>
          </a:p>
        </p:txBody>
      </p:sp>
    </p:spTree>
    <p:extLst>
      <p:ext uri="{BB962C8B-B14F-4D97-AF65-F5344CB8AC3E}">
        <p14:creationId xmlns:p14="http://schemas.microsoft.com/office/powerpoint/2010/main" val="408020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FFF37-EDEB-45D3-9A7D-A5B75C54A7FD}"/>
              </a:ext>
            </a:extLst>
          </p:cNvPr>
          <p:cNvSpPr>
            <a:spLocks noGrp="1"/>
          </p:cNvSpPr>
          <p:nvPr>
            <p:ph type="title"/>
          </p:nvPr>
        </p:nvSpPr>
        <p:spPr/>
        <p:txBody>
          <a:bodyPr/>
          <a:lstStyle/>
          <a:p>
            <a:r>
              <a:rPr lang="en-GB" dirty="0"/>
              <a:t>A year in the life of</a:t>
            </a:r>
            <a:br>
              <a:rPr lang="en-GB" dirty="0"/>
            </a:br>
            <a:r>
              <a:rPr lang="en-GB" dirty="0"/>
              <a:t>a course rep</a:t>
            </a:r>
          </a:p>
        </p:txBody>
      </p:sp>
      <p:sp>
        <p:nvSpPr>
          <p:cNvPr id="3" name="Content Placeholder 2">
            <a:extLst>
              <a:ext uri="{FF2B5EF4-FFF2-40B4-BE49-F238E27FC236}">
                <a16:creationId xmlns:a16="http://schemas.microsoft.com/office/drawing/2014/main" id="{8E151E3B-F16F-4BEB-97BB-0F81CCFE60E1}"/>
              </a:ext>
            </a:extLst>
          </p:cNvPr>
          <p:cNvSpPr>
            <a:spLocks noGrp="1"/>
          </p:cNvSpPr>
          <p:nvPr>
            <p:ph idx="1"/>
          </p:nvPr>
        </p:nvSpPr>
        <p:spPr/>
        <p:txBody>
          <a:bodyPr>
            <a:normAutofit lnSpcReduction="10000"/>
          </a:bodyPr>
          <a:lstStyle/>
          <a:p>
            <a:r>
              <a:rPr lang="en-GB" dirty="0"/>
              <a:t>What happens (or should happen) in each month of the year with course reps? Think about:</a:t>
            </a:r>
          </a:p>
          <a:p>
            <a:pPr lvl="1"/>
            <a:r>
              <a:rPr lang="en-GB" dirty="0"/>
              <a:t>Term dates and teaching timetables.</a:t>
            </a:r>
          </a:p>
          <a:p>
            <a:pPr lvl="1"/>
            <a:r>
              <a:rPr lang="en-GB" dirty="0"/>
              <a:t>Meetings.</a:t>
            </a:r>
          </a:p>
          <a:p>
            <a:pPr lvl="1"/>
            <a:r>
              <a:rPr lang="en-GB" dirty="0"/>
              <a:t>Quality processes.</a:t>
            </a:r>
          </a:p>
          <a:p>
            <a:r>
              <a:rPr lang="en-GB" dirty="0"/>
              <a:t>Add in where staff (should) have a role in this.</a:t>
            </a:r>
          </a:p>
          <a:p>
            <a:pPr lvl="1"/>
            <a:endParaRPr lang="en-GB" dirty="0"/>
          </a:p>
        </p:txBody>
      </p:sp>
    </p:spTree>
    <p:extLst>
      <p:ext uri="{BB962C8B-B14F-4D97-AF65-F5344CB8AC3E}">
        <p14:creationId xmlns:p14="http://schemas.microsoft.com/office/powerpoint/2010/main" val="268643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FFF37-EDEB-45D3-9A7D-A5B75C54A7FD}"/>
              </a:ext>
            </a:extLst>
          </p:cNvPr>
          <p:cNvSpPr>
            <a:spLocks noGrp="1"/>
          </p:cNvSpPr>
          <p:nvPr>
            <p:ph type="title"/>
          </p:nvPr>
        </p:nvSpPr>
        <p:spPr/>
        <p:txBody>
          <a:bodyPr/>
          <a:lstStyle/>
          <a:p>
            <a:r>
              <a:rPr lang="en-GB" dirty="0"/>
              <a:t>Creating a course rep</a:t>
            </a:r>
            <a:br>
              <a:rPr lang="en-GB" dirty="0"/>
            </a:br>
            <a:r>
              <a:rPr lang="en-GB" dirty="0"/>
              <a:t>job description</a:t>
            </a:r>
          </a:p>
        </p:txBody>
      </p:sp>
      <p:sp>
        <p:nvSpPr>
          <p:cNvPr id="3" name="Content Placeholder 2">
            <a:extLst>
              <a:ext uri="{FF2B5EF4-FFF2-40B4-BE49-F238E27FC236}">
                <a16:creationId xmlns:a16="http://schemas.microsoft.com/office/drawing/2014/main" id="{8E151E3B-F16F-4BEB-97BB-0F81CCFE60E1}"/>
              </a:ext>
            </a:extLst>
          </p:cNvPr>
          <p:cNvSpPr>
            <a:spLocks noGrp="1"/>
          </p:cNvSpPr>
          <p:nvPr>
            <p:ph idx="1"/>
          </p:nvPr>
        </p:nvSpPr>
        <p:spPr/>
        <p:txBody>
          <a:bodyPr>
            <a:normAutofit fontScale="92500" lnSpcReduction="10000"/>
          </a:bodyPr>
          <a:lstStyle/>
          <a:p>
            <a:r>
              <a:rPr lang="en-GB" dirty="0"/>
              <a:t>The overall purpose.</a:t>
            </a:r>
          </a:p>
          <a:p>
            <a:r>
              <a:rPr lang="en-GB" dirty="0"/>
              <a:t>The tasks.</a:t>
            </a:r>
          </a:p>
          <a:p>
            <a:r>
              <a:rPr lang="en-GB" dirty="0"/>
              <a:t>Who you work with.</a:t>
            </a:r>
          </a:p>
          <a:p>
            <a:r>
              <a:rPr lang="en-GB" dirty="0"/>
              <a:t>Who supports you.</a:t>
            </a:r>
          </a:p>
          <a:p>
            <a:r>
              <a:rPr lang="en-GB" dirty="0"/>
              <a:t>How much time is involved.</a:t>
            </a:r>
          </a:p>
          <a:p>
            <a:r>
              <a:rPr lang="en-GB" dirty="0"/>
              <a:t>The skills you need.</a:t>
            </a:r>
          </a:p>
          <a:p>
            <a:r>
              <a:rPr lang="en-GB" dirty="0"/>
              <a:t>The skills you gain.</a:t>
            </a:r>
          </a:p>
          <a:p>
            <a:r>
              <a:rPr lang="en-GB" dirty="0"/>
              <a:t>What you might do next.</a:t>
            </a:r>
          </a:p>
          <a:p>
            <a:pPr lvl="1"/>
            <a:endParaRPr lang="en-GB" dirty="0"/>
          </a:p>
        </p:txBody>
      </p:sp>
    </p:spTree>
    <p:extLst>
      <p:ext uri="{BB962C8B-B14F-4D97-AF65-F5344CB8AC3E}">
        <p14:creationId xmlns:p14="http://schemas.microsoft.com/office/powerpoint/2010/main" val="1949403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8222-A109-4BBE-987F-B44A749ECBD9}"/>
              </a:ext>
            </a:extLst>
          </p:cNvPr>
          <p:cNvSpPr>
            <a:spLocks noGrp="1"/>
          </p:cNvSpPr>
          <p:nvPr>
            <p:ph type="title"/>
          </p:nvPr>
        </p:nvSpPr>
        <p:spPr>
          <a:xfrm>
            <a:off x="1254460" y="2751919"/>
            <a:ext cx="6635080" cy="1354162"/>
          </a:xfrm>
        </p:spPr>
        <p:txBody>
          <a:bodyPr/>
          <a:lstStyle/>
          <a:p>
            <a:pPr algn="ctr"/>
            <a:r>
              <a:rPr lang="en-GB" b="1" dirty="0"/>
              <a:t>3: Engaging course reps in committees</a:t>
            </a:r>
          </a:p>
        </p:txBody>
      </p:sp>
    </p:spTree>
    <p:extLst>
      <p:ext uri="{BB962C8B-B14F-4D97-AF65-F5344CB8AC3E}">
        <p14:creationId xmlns:p14="http://schemas.microsoft.com/office/powerpoint/2010/main" val="724099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145A-E1A1-4CFF-9525-7C6BDFD4D8A4}"/>
              </a:ext>
            </a:extLst>
          </p:cNvPr>
          <p:cNvSpPr>
            <a:spLocks noGrp="1"/>
          </p:cNvSpPr>
          <p:nvPr>
            <p:ph type="title"/>
          </p:nvPr>
        </p:nvSpPr>
        <p:spPr/>
        <p:txBody>
          <a:bodyPr/>
          <a:lstStyle/>
          <a:p>
            <a:r>
              <a:rPr lang="en-GB" dirty="0"/>
              <a:t>Course reps’ hats</a:t>
            </a:r>
          </a:p>
        </p:txBody>
      </p:sp>
      <p:graphicFrame>
        <p:nvGraphicFramePr>
          <p:cNvPr id="4" name="Table 3">
            <a:extLst>
              <a:ext uri="{FF2B5EF4-FFF2-40B4-BE49-F238E27FC236}">
                <a16:creationId xmlns:a16="http://schemas.microsoft.com/office/drawing/2014/main" id="{B077088A-7F48-4558-8F23-432848E1A7EC}"/>
              </a:ext>
            </a:extLst>
          </p:cNvPr>
          <p:cNvGraphicFramePr>
            <a:graphicFrameLocks noGrp="1"/>
          </p:cNvGraphicFramePr>
          <p:nvPr>
            <p:extLst>
              <p:ext uri="{D42A27DB-BD31-4B8C-83A1-F6EECF244321}">
                <p14:modId xmlns:p14="http://schemas.microsoft.com/office/powerpoint/2010/main" val="3696490585"/>
              </p:ext>
            </p:extLst>
          </p:nvPr>
        </p:nvGraphicFramePr>
        <p:xfrm>
          <a:off x="304800" y="1533525"/>
          <a:ext cx="8534400" cy="4295778"/>
        </p:xfrm>
        <a:graphic>
          <a:graphicData uri="http://schemas.openxmlformats.org/drawingml/2006/table">
            <a:tbl>
              <a:tblPr firstRow="1" bandRow="1">
                <a:tableStyleId>{073A0DAA-6AF3-43AB-8588-CEC1D06C72B9}</a:tableStyleId>
              </a:tblPr>
              <a:tblGrid>
                <a:gridCol w="2133600">
                  <a:extLst>
                    <a:ext uri="{9D8B030D-6E8A-4147-A177-3AD203B41FA5}">
                      <a16:colId xmlns:a16="http://schemas.microsoft.com/office/drawing/2014/main" val="3886676141"/>
                    </a:ext>
                  </a:extLst>
                </a:gridCol>
                <a:gridCol w="2133600">
                  <a:extLst>
                    <a:ext uri="{9D8B030D-6E8A-4147-A177-3AD203B41FA5}">
                      <a16:colId xmlns:a16="http://schemas.microsoft.com/office/drawing/2014/main" val="1138886276"/>
                    </a:ext>
                  </a:extLst>
                </a:gridCol>
                <a:gridCol w="2133600">
                  <a:extLst>
                    <a:ext uri="{9D8B030D-6E8A-4147-A177-3AD203B41FA5}">
                      <a16:colId xmlns:a16="http://schemas.microsoft.com/office/drawing/2014/main" val="738096281"/>
                    </a:ext>
                  </a:extLst>
                </a:gridCol>
                <a:gridCol w="2133600">
                  <a:extLst>
                    <a:ext uri="{9D8B030D-6E8A-4147-A177-3AD203B41FA5}">
                      <a16:colId xmlns:a16="http://schemas.microsoft.com/office/drawing/2014/main" val="1908566856"/>
                    </a:ext>
                  </a:extLst>
                </a:gridCol>
              </a:tblGrid>
              <a:tr h="715963">
                <a:tc>
                  <a:txBody>
                    <a:bodyPr/>
                    <a:lstStyle/>
                    <a:p>
                      <a:pPr algn="ctr"/>
                      <a:r>
                        <a:rPr lang="en-GB" sz="1400" b="1" dirty="0">
                          <a:solidFill>
                            <a:schemeClr val="tx1"/>
                          </a:solidFill>
                          <a:latin typeface="Verdana" panose="020B0604030504040204" pitchFamily="34" charset="0"/>
                          <a:ea typeface="Verdana" panose="020B0604030504040204" pitchFamily="34" charset="0"/>
                        </a:rPr>
                        <a:t>Witness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Representative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Shop steward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Negotiator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431183"/>
                  </a:ext>
                </a:extLst>
              </a:tr>
              <a:tr h="715963">
                <a:tc>
                  <a:txBody>
                    <a:bodyPr/>
                    <a:lstStyle/>
                    <a:p>
                      <a:pPr algn="ctr"/>
                      <a:r>
                        <a:rPr lang="en-GB" sz="1400" b="1" dirty="0">
                          <a:solidFill>
                            <a:schemeClr val="tx1"/>
                          </a:solidFill>
                          <a:latin typeface="Verdana" panose="020B0604030504040204" pitchFamily="34" charset="0"/>
                          <a:ea typeface="Verdana" panose="020B0604030504040204" pitchFamily="34" charset="0"/>
                        </a:rPr>
                        <a:t>Diplomat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Ambassador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Spokesperson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Advocate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8205174"/>
                  </a:ext>
                </a:extLst>
              </a:tr>
              <a:tr h="715963">
                <a:tc>
                  <a:txBody>
                    <a:bodyPr/>
                    <a:lstStyle/>
                    <a:p>
                      <a:pPr algn="ctr"/>
                      <a:r>
                        <a:rPr lang="en-GB" sz="1400" b="1" dirty="0">
                          <a:solidFill>
                            <a:schemeClr val="tx1"/>
                          </a:solidFill>
                          <a:latin typeface="Verdana" panose="020B0604030504040204" pitchFamily="34" charset="0"/>
                          <a:ea typeface="Verdana" panose="020B0604030504040204" pitchFamily="34" charset="0"/>
                        </a:rPr>
                        <a:t>Evangelist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Auditor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Spy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Intermediary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0500239"/>
                  </a:ext>
                </a:extLst>
              </a:tr>
              <a:tr h="715963">
                <a:tc>
                  <a:txBody>
                    <a:bodyPr/>
                    <a:lstStyle/>
                    <a:p>
                      <a:pPr algn="ctr"/>
                      <a:r>
                        <a:rPr lang="en-GB" sz="1400" b="1" dirty="0">
                          <a:solidFill>
                            <a:schemeClr val="tx1"/>
                          </a:solidFill>
                          <a:latin typeface="Verdana" panose="020B0604030504040204" pitchFamily="34" charset="0"/>
                          <a:ea typeface="Verdana" panose="020B0604030504040204" pitchFamily="34" charset="0"/>
                        </a:rPr>
                        <a:t>Leader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Colleague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Apprentice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Listener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3737815"/>
                  </a:ext>
                </a:extLst>
              </a:tr>
              <a:tr h="715963">
                <a:tc>
                  <a:txBody>
                    <a:bodyPr/>
                    <a:lstStyle/>
                    <a:p>
                      <a:pPr algn="ctr"/>
                      <a:r>
                        <a:rPr lang="en-GB" sz="1400" b="1" dirty="0">
                          <a:solidFill>
                            <a:schemeClr val="tx1"/>
                          </a:solidFill>
                          <a:latin typeface="Verdana" panose="020B0604030504040204" pitchFamily="34" charset="0"/>
                          <a:ea typeface="Verdana" panose="020B0604030504040204" pitchFamily="34" charset="0"/>
                        </a:rPr>
                        <a:t>Governor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Learner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Professional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Emancipator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8855948"/>
                  </a:ext>
                </a:extLst>
              </a:tr>
              <a:tr h="715963">
                <a:tc>
                  <a:txBody>
                    <a:bodyPr/>
                    <a:lstStyle/>
                    <a:p>
                      <a:pPr algn="ctr"/>
                      <a:r>
                        <a:rPr lang="en-GB" sz="1400" b="1" dirty="0">
                          <a:solidFill>
                            <a:schemeClr val="tx1"/>
                          </a:solidFill>
                          <a:latin typeface="Verdana" panose="020B0604030504040204" pitchFamily="34" charset="0"/>
                          <a:ea typeface="Verdana" panose="020B0604030504040204" pitchFamily="34" charset="0"/>
                        </a:rPr>
                        <a:t>Opinion pollster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Interpreter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Reviewer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latin typeface="Verdana" panose="020B0604030504040204" pitchFamily="34" charset="0"/>
                          <a:ea typeface="Verdana" panose="020B0604030504040204" pitchFamily="34" charset="0"/>
                        </a:rPr>
                        <a:t>Rebel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6555564"/>
                  </a:ext>
                </a:extLst>
              </a:tr>
            </a:tbl>
          </a:graphicData>
        </a:graphic>
      </p:graphicFrame>
    </p:spTree>
    <p:extLst>
      <p:ext uri="{BB962C8B-B14F-4D97-AF65-F5344CB8AC3E}">
        <p14:creationId xmlns:p14="http://schemas.microsoft.com/office/powerpoint/2010/main" val="2194652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4D09-EC75-4308-AAD2-18FC330938F1}"/>
              </a:ext>
            </a:extLst>
          </p:cNvPr>
          <p:cNvSpPr>
            <a:spLocks noGrp="1"/>
          </p:cNvSpPr>
          <p:nvPr>
            <p:ph type="title"/>
          </p:nvPr>
        </p:nvSpPr>
        <p:spPr/>
        <p:txBody>
          <a:bodyPr/>
          <a:lstStyle/>
          <a:p>
            <a:r>
              <a:rPr lang="en-GB" dirty="0"/>
              <a:t>Before meetings</a:t>
            </a:r>
          </a:p>
        </p:txBody>
      </p:sp>
      <p:sp>
        <p:nvSpPr>
          <p:cNvPr id="3" name="Content Placeholder 2">
            <a:extLst>
              <a:ext uri="{FF2B5EF4-FFF2-40B4-BE49-F238E27FC236}">
                <a16:creationId xmlns:a16="http://schemas.microsoft.com/office/drawing/2014/main" id="{959A0244-77A9-4BCA-9C34-0988524FECE9}"/>
              </a:ext>
            </a:extLst>
          </p:cNvPr>
          <p:cNvSpPr>
            <a:spLocks noGrp="1"/>
          </p:cNvSpPr>
          <p:nvPr>
            <p:ph idx="1"/>
          </p:nvPr>
        </p:nvSpPr>
        <p:spPr>
          <a:xfrm>
            <a:off x="457200" y="1482436"/>
            <a:ext cx="8229600" cy="4394836"/>
          </a:xfrm>
        </p:spPr>
        <p:txBody>
          <a:bodyPr>
            <a:normAutofit fontScale="92500" lnSpcReduction="10000"/>
          </a:bodyPr>
          <a:lstStyle/>
          <a:p>
            <a:r>
              <a:rPr lang="en-GB" sz="2000" dirty="0"/>
              <a:t>Check the location and time of the meeting. If you need to arrive late, inform the chair/secretary well in advance.</a:t>
            </a:r>
          </a:p>
          <a:p>
            <a:r>
              <a:rPr lang="en-GB" sz="2000" dirty="0"/>
              <a:t>Check whether the meeting will focus on any particular topics.</a:t>
            </a:r>
          </a:p>
          <a:p>
            <a:r>
              <a:rPr lang="en-GB" sz="2000" dirty="0"/>
              <a:t>Gather the views of your classmates. Summarise these so you can give a concise account. Where appropriate, use the ABCD model.</a:t>
            </a:r>
          </a:p>
          <a:p>
            <a:r>
              <a:rPr lang="en-GB" sz="2000" dirty="0"/>
              <a:t>Do you have any item to add to the agenda (based on feedback from classmates)? Contact the chair/secretary of the committee to request this.</a:t>
            </a:r>
          </a:p>
          <a:p>
            <a:r>
              <a:rPr lang="en-GB" sz="2000" dirty="0"/>
              <a:t>Read the meeting papers including the minutes (notes) of the previous meeting.</a:t>
            </a:r>
          </a:p>
          <a:p>
            <a:r>
              <a:rPr lang="en-GB" sz="2000" dirty="0"/>
              <a:t>Ask the students’ association for help if there are matters that you do not understand.</a:t>
            </a:r>
          </a:p>
          <a:p>
            <a:r>
              <a:rPr lang="en-GB" sz="2000" dirty="0"/>
              <a:t>In some cases you might consult with other reps to check if their courses share similar concerns.</a:t>
            </a:r>
          </a:p>
        </p:txBody>
      </p:sp>
    </p:spTree>
    <p:extLst>
      <p:ext uri="{BB962C8B-B14F-4D97-AF65-F5344CB8AC3E}">
        <p14:creationId xmlns:p14="http://schemas.microsoft.com/office/powerpoint/2010/main" val="2035117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872E-1156-4789-B1C1-14B1C1474C60}"/>
              </a:ext>
            </a:extLst>
          </p:cNvPr>
          <p:cNvSpPr>
            <a:spLocks noGrp="1"/>
          </p:cNvSpPr>
          <p:nvPr>
            <p:ph type="title"/>
          </p:nvPr>
        </p:nvSpPr>
        <p:spPr/>
        <p:txBody>
          <a:bodyPr/>
          <a:lstStyle/>
          <a:p>
            <a:r>
              <a:rPr lang="en-GB" dirty="0"/>
              <a:t>During meetings</a:t>
            </a:r>
          </a:p>
        </p:txBody>
      </p:sp>
      <p:sp>
        <p:nvSpPr>
          <p:cNvPr id="3" name="Content Placeholder 2">
            <a:extLst>
              <a:ext uri="{FF2B5EF4-FFF2-40B4-BE49-F238E27FC236}">
                <a16:creationId xmlns:a16="http://schemas.microsoft.com/office/drawing/2014/main" id="{AD419409-AEE0-4017-9D73-423D2FE7590E}"/>
              </a:ext>
            </a:extLst>
          </p:cNvPr>
          <p:cNvSpPr>
            <a:spLocks noGrp="1"/>
          </p:cNvSpPr>
          <p:nvPr>
            <p:ph idx="1"/>
          </p:nvPr>
        </p:nvSpPr>
        <p:spPr>
          <a:xfrm>
            <a:off x="457200" y="1844824"/>
            <a:ext cx="8229600" cy="3960231"/>
          </a:xfrm>
        </p:spPr>
        <p:txBody>
          <a:bodyPr>
            <a:noAutofit/>
          </a:bodyPr>
          <a:lstStyle/>
          <a:p>
            <a:r>
              <a:rPr lang="en-GB" sz="1900" dirty="0"/>
              <a:t>Take a notebook with you. In matters relevant to your course, participate actively in discussions and take adequate notes.</a:t>
            </a:r>
          </a:p>
          <a:p>
            <a:r>
              <a:rPr lang="en-GB" sz="1900" dirty="0"/>
              <a:t>Arrive on time (whether in-person or online).</a:t>
            </a:r>
          </a:p>
          <a:p>
            <a:r>
              <a:rPr lang="en-GB" sz="1900" dirty="0"/>
              <a:t>When giving the opinions of classmates, remember the ABCD of effective feedback.</a:t>
            </a:r>
          </a:p>
          <a:p>
            <a:r>
              <a:rPr lang="en-GB" sz="1900" dirty="0"/>
              <a:t>Don’t be afraid to ask questions. Staff will probably use jargon and technical language, and it is ok not to understand something. (But it is less ok if you were not listening!)</a:t>
            </a:r>
          </a:p>
          <a:p>
            <a:r>
              <a:rPr lang="en-GB" sz="1900" dirty="0"/>
              <a:t>Listen carefully to other speakers, so you can respond or ask questions.</a:t>
            </a:r>
          </a:p>
          <a:p>
            <a:r>
              <a:rPr lang="en-GB" sz="1900" dirty="0"/>
              <a:t>Support other course reps in the meeting.</a:t>
            </a:r>
          </a:p>
        </p:txBody>
      </p:sp>
    </p:spTree>
    <p:extLst>
      <p:ext uri="{BB962C8B-B14F-4D97-AF65-F5344CB8AC3E}">
        <p14:creationId xmlns:p14="http://schemas.microsoft.com/office/powerpoint/2010/main" val="133518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872E-1156-4789-B1C1-14B1C1474C60}"/>
              </a:ext>
            </a:extLst>
          </p:cNvPr>
          <p:cNvSpPr>
            <a:spLocks noGrp="1"/>
          </p:cNvSpPr>
          <p:nvPr>
            <p:ph type="title"/>
          </p:nvPr>
        </p:nvSpPr>
        <p:spPr/>
        <p:txBody>
          <a:bodyPr/>
          <a:lstStyle/>
          <a:p>
            <a:r>
              <a:rPr lang="en-GB" dirty="0"/>
              <a:t>After meetings</a:t>
            </a:r>
          </a:p>
        </p:txBody>
      </p:sp>
      <p:sp>
        <p:nvSpPr>
          <p:cNvPr id="3" name="Content Placeholder 2">
            <a:extLst>
              <a:ext uri="{FF2B5EF4-FFF2-40B4-BE49-F238E27FC236}">
                <a16:creationId xmlns:a16="http://schemas.microsoft.com/office/drawing/2014/main" id="{AD419409-AEE0-4017-9D73-423D2FE7590E}"/>
              </a:ext>
            </a:extLst>
          </p:cNvPr>
          <p:cNvSpPr>
            <a:spLocks noGrp="1"/>
          </p:cNvSpPr>
          <p:nvPr>
            <p:ph idx="1"/>
          </p:nvPr>
        </p:nvSpPr>
        <p:spPr>
          <a:xfrm>
            <a:off x="457200" y="1761694"/>
            <a:ext cx="8229600" cy="4032448"/>
          </a:xfrm>
        </p:spPr>
        <p:txBody>
          <a:bodyPr>
            <a:noAutofit/>
          </a:bodyPr>
          <a:lstStyle/>
          <a:p>
            <a:r>
              <a:rPr lang="en-GB" sz="1900" dirty="0"/>
              <a:t>Reflect on your contributions to the meeting. Did you achieve what you intended? What could you do differently?</a:t>
            </a:r>
          </a:p>
          <a:p>
            <a:r>
              <a:rPr lang="en-GB" sz="1900" dirty="0"/>
              <a:t>Report back to your classmates a brief summary of any relevant outcomes or decisions made. You may be able to arrange a few minutes to speak to the class, if you ask your tutor.</a:t>
            </a:r>
          </a:p>
          <a:p>
            <a:r>
              <a:rPr lang="en-GB" sz="1900" dirty="0"/>
              <a:t>Check the minutes (meeting notes) when they are sent out. If you believe something important has been missed, you can contact the chair.</a:t>
            </a:r>
          </a:p>
          <a:p>
            <a:r>
              <a:rPr lang="en-GB" sz="1900" dirty="0"/>
              <a:t>Check if you have any action points. Make sure you do anything you have been asked to do.</a:t>
            </a:r>
          </a:p>
          <a:p>
            <a:r>
              <a:rPr lang="en-GB" sz="1900" dirty="0"/>
              <a:t>Are there any points that you should follow-up with your tutor or with the students’ association?</a:t>
            </a:r>
          </a:p>
        </p:txBody>
      </p:sp>
    </p:spTree>
    <p:extLst>
      <p:ext uri="{BB962C8B-B14F-4D97-AF65-F5344CB8AC3E}">
        <p14:creationId xmlns:p14="http://schemas.microsoft.com/office/powerpoint/2010/main" val="128712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8222-A109-4BBE-987F-B44A749ECBD9}"/>
              </a:ext>
            </a:extLst>
          </p:cNvPr>
          <p:cNvSpPr>
            <a:spLocks noGrp="1"/>
          </p:cNvSpPr>
          <p:nvPr>
            <p:ph type="title"/>
          </p:nvPr>
        </p:nvSpPr>
        <p:spPr>
          <a:xfrm>
            <a:off x="1254460" y="2751919"/>
            <a:ext cx="6635080" cy="1354162"/>
          </a:xfrm>
        </p:spPr>
        <p:txBody>
          <a:bodyPr/>
          <a:lstStyle/>
          <a:p>
            <a:pPr algn="ctr"/>
            <a:r>
              <a:rPr lang="en-GB" b="1" dirty="0"/>
              <a:t>1. Understanding the</a:t>
            </a:r>
            <a:br>
              <a:rPr lang="en-GB" b="1" dirty="0"/>
            </a:br>
            <a:r>
              <a:rPr lang="en-GB" b="1" dirty="0"/>
              <a:t>course rep role</a:t>
            </a:r>
          </a:p>
        </p:txBody>
      </p:sp>
    </p:spTree>
    <p:extLst>
      <p:ext uri="{BB962C8B-B14F-4D97-AF65-F5344CB8AC3E}">
        <p14:creationId xmlns:p14="http://schemas.microsoft.com/office/powerpoint/2010/main" val="204831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F4C9-4E7E-4889-85DC-EC70130555EB}"/>
              </a:ext>
            </a:extLst>
          </p:cNvPr>
          <p:cNvSpPr>
            <a:spLocks noGrp="1"/>
          </p:cNvSpPr>
          <p:nvPr>
            <p:ph type="title"/>
          </p:nvPr>
        </p:nvSpPr>
        <p:spPr/>
        <p:txBody>
          <a:bodyPr/>
          <a:lstStyle/>
          <a:p>
            <a:r>
              <a:rPr lang="en-GB" dirty="0"/>
              <a:t>What do you think is the role of the course rep?</a:t>
            </a:r>
          </a:p>
        </p:txBody>
      </p:sp>
    </p:spTree>
    <p:extLst>
      <p:ext uri="{BB962C8B-B14F-4D97-AF65-F5344CB8AC3E}">
        <p14:creationId xmlns:p14="http://schemas.microsoft.com/office/powerpoint/2010/main" val="156243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ED0B-EE38-4198-9889-F8D8E28D2466}"/>
              </a:ext>
            </a:extLst>
          </p:cNvPr>
          <p:cNvSpPr>
            <a:spLocks noGrp="1"/>
          </p:cNvSpPr>
          <p:nvPr>
            <p:ph type="title"/>
          </p:nvPr>
        </p:nvSpPr>
        <p:spPr/>
        <p:txBody>
          <a:bodyPr>
            <a:normAutofit fontScale="90000"/>
          </a:bodyPr>
          <a:lstStyle/>
          <a:p>
            <a:r>
              <a:rPr lang="en-GB" dirty="0"/>
              <a:t>What is the purpose of the course rep in contributing to…</a:t>
            </a:r>
          </a:p>
        </p:txBody>
      </p:sp>
      <p:sp>
        <p:nvSpPr>
          <p:cNvPr id="4" name="TextBox 3">
            <a:extLst>
              <a:ext uri="{FF2B5EF4-FFF2-40B4-BE49-F238E27FC236}">
                <a16:creationId xmlns:a16="http://schemas.microsoft.com/office/drawing/2014/main" id="{B278094F-369E-42F0-8042-95E0634D2EC9}"/>
              </a:ext>
            </a:extLst>
          </p:cNvPr>
          <p:cNvSpPr txBox="1"/>
          <p:nvPr/>
        </p:nvSpPr>
        <p:spPr>
          <a:xfrm>
            <a:off x="901700" y="2413000"/>
            <a:ext cx="2794000" cy="523220"/>
          </a:xfrm>
          <a:prstGeom prst="rect">
            <a:avLst/>
          </a:prstGeom>
          <a:noFill/>
          <a:ln>
            <a:solidFill>
              <a:schemeClr val="tx1"/>
            </a:solidFill>
          </a:ln>
        </p:spPr>
        <p:txBody>
          <a:bodyPr wrap="square" rtlCol="0">
            <a:spAutoFit/>
          </a:bodyPr>
          <a:lstStyle/>
          <a:p>
            <a:pPr algn="ctr"/>
            <a:r>
              <a:rPr lang="en-GB" sz="2800" b="1" dirty="0"/>
              <a:t>Representation</a:t>
            </a:r>
            <a:endParaRPr lang="en-GB" b="1" dirty="0"/>
          </a:p>
        </p:txBody>
      </p:sp>
      <p:sp>
        <p:nvSpPr>
          <p:cNvPr id="5" name="TextBox 4">
            <a:extLst>
              <a:ext uri="{FF2B5EF4-FFF2-40B4-BE49-F238E27FC236}">
                <a16:creationId xmlns:a16="http://schemas.microsoft.com/office/drawing/2014/main" id="{0BB326BF-867A-47E6-BDB7-FDD34C7AFAE7}"/>
              </a:ext>
            </a:extLst>
          </p:cNvPr>
          <p:cNvSpPr txBox="1"/>
          <p:nvPr/>
        </p:nvSpPr>
        <p:spPr>
          <a:xfrm>
            <a:off x="5181600" y="2413000"/>
            <a:ext cx="2794000" cy="523220"/>
          </a:xfrm>
          <a:prstGeom prst="rect">
            <a:avLst/>
          </a:prstGeom>
          <a:noFill/>
          <a:ln>
            <a:solidFill>
              <a:schemeClr val="tx1"/>
            </a:solidFill>
          </a:ln>
        </p:spPr>
        <p:txBody>
          <a:bodyPr wrap="square" rtlCol="0">
            <a:spAutoFit/>
          </a:bodyPr>
          <a:lstStyle/>
          <a:p>
            <a:pPr algn="ctr"/>
            <a:r>
              <a:rPr lang="en-GB" sz="2800" b="1" dirty="0"/>
              <a:t>Partnership</a:t>
            </a:r>
            <a:endParaRPr lang="en-GB" b="1" dirty="0"/>
          </a:p>
        </p:txBody>
      </p:sp>
      <p:sp>
        <p:nvSpPr>
          <p:cNvPr id="6" name="TextBox 5">
            <a:extLst>
              <a:ext uri="{FF2B5EF4-FFF2-40B4-BE49-F238E27FC236}">
                <a16:creationId xmlns:a16="http://schemas.microsoft.com/office/drawing/2014/main" id="{2E32D78F-A4F0-4845-BD3F-B3C59408737A}"/>
              </a:ext>
            </a:extLst>
          </p:cNvPr>
          <p:cNvSpPr txBox="1"/>
          <p:nvPr/>
        </p:nvSpPr>
        <p:spPr>
          <a:xfrm>
            <a:off x="3175000" y="4406900"/>
            <a:ext cx="2794000" cy="523220"/>
          </a:xfrm>
          <a:prstGeom prst="rect">
            <a:avLst/>
          </a:prstGeom>
          <a:noFill/>
          <a:ln>
            <a:solidFill>
              <a:schemeClr val="tx1"/>
            </a:solidFill>
          </a:ln>
        </p:spPr>
        <p:txBody>
          <a:bodyPr wrap="square" rtlCol="0">
            <a:spAutoFit/>
          </a:bodyPr>
          <a:lstStyle/>
          <a:p>
            <a:pPr algn="ctr"/>
            <a:r>
              <a:rPr lang="en-GB" sz="2800" b="1" dirty="0"/>
              <a:t>Enhancement</a:t>
            </a:r>
            <a:endParaRPr lang="en-GB" b="1" dirty="0"/>
          </a:p>
        </p:txBody>
      </p:sp>
    </p:spTree>
    <p:extLst>
      <p:ext uri="{BB962C8B-B14F-4D97-AF65-F5344CB8AC3E}">
        <p14:creationId xmlns:p14="http://schemas.microsoft.com/office/powerpoint/2010/main" val="33332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FED0B-EE38-4198-9889-F8D8E28D2466}"/>
              </a:ext>
            </a:extLst>
          </p:cNvPr>
          <p:cNvSpPr>
            <a:spLocks noGrp="1"/>
          </p:cNvSpPr>
          <p:nvPr>
            <p:ph type="title"/>
          </p:nvPr>
        </p:nvSpPr>
        <p:spPr/>
        <p:txBody>
          <a:bodyPr>
            <a:normAutofit/>
          </a:bodyPr>
          <a:lstStyle/>
          <a:p>
            <a:r>
              <a:rPr lang="en-GB" dirty="0"/>
              <a:t>Why should course reps communicate with…</a:t>
            </a:r>
          </a:p>
        </p:txBody>
      </p:sp>
      <p:graphicFrame>
        <p:nvGraphicFramePr>
          <p:cNvPr id="7" name="Diagram 6">
            <a:extLst>
              <a:ext uri="{FF2B5EF4-FFF2-40B4-BE49-F238E27FC236}">
                <a16:creationId xmlns:a16="http://schemas.microsoft.com/office/drawing/2014/main" id="{51B12A2A-CEEF-4F2A-AD37-AF698A4E974C}"/>
              </a:ext>
            </a:extLst>
          </p:cNvPr>
          <p:cNvGraphicFramePr/>
          <p:nvPr>
            <p:extLst>
              <p:ext uri="{D42A27DB-BD31-4B8C-83A1-F6EECF244321}">
                <p14:modId xmlns:p14="http://schemas.microsoft.com/office/powerpoint/2010/main" val="2205357588"/>
              </p:ext>
            </p:extLst>
          </p:nvPr>
        </p:nvGraphicFramePr>
        <p:xfrm>
          <a:off x="1738356" y="1676400"/>
          <a:ext cx="5667288" cy="4195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085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9AC7-FCB0-4E55-95BE-EF95F947FB9B}"/>
              </a:ext>
            </a:extLst>
          </p:cNvPr>
          <p:cNvSpPr>
            <a:spLocks noGrp="1"/>
          </p:cNvSpPr>
          <p:nvPr>
            <p:ph type="title"/>
          </p:nvPr>
        </p:nvSpPr>
        <p:spPr/>
        <p:txBody>
          <a:bodyPr/>
          <a:lstStyle/>
          <a:p>
            <a:r>
              <a:rPr lang="en-GB" dirty="0"/>
              <a:t>The course rep role description</a:t>
            </a:r>
          </a:p>
        </p:txBody>
      </p:sp>
      <p:sp>
        <p:nvSpPr>
          <p:cNvPr id="3" name="Content Placeholder 2">
            <a:extLst>
              <a:ext uri="{FF2B5EF4-FFF2-40B4-BE49-F238E27FC236}">
                <a16:creationId xmlns:a16="http://schemas.microsoft.com/office/drawing/2014/main" id="{937A3B98-FFF7-48CB-8D17-41342223292F}"/>
              </a:ext>
            </a:extLst>
          </p:cNvPr>
          <p:cNvSpPr>
            <a:spLocks noGrp="1"/>
          </p:cNvSpPr>
          <p:nvPr>
            <p:ph idx="1"/>
          </p:nvPr>
        </p:nvSpPr>
        <p:spPr/>
        <p:txBody>
          <a:bodyPr>
            <a:normAutofit lnSpcReduction="10000"/>
          </a:bodyPr>
          <a:lstStyle/>
          <a:p>
            <a:pPr marL="0" indent="0">
              <a:buNone/>
            </a:pPr>
            <a:r>
              <a:rPr lang="en-GB" dirty="0"/>
              <a:t>[Insert or share the role description or person specification for course reps at your institution.]</a:t>
            </a:r>
          </a:p>
          <a:p>
            <a:r>
              <a:rPr lang="en-GB" dirty="0"/>
              <a:t>Where does this role link with yours?</a:t>
            </a:r>
          </a:p>
          <a:p>
            <a:r>
              <a:rPr lang="en-GB" dirty="0"/>
              <a:t>How can you support the tasks of reps as described?</a:t>
            </a:r>
          </a:p>
          <a:p>
            <a:r>
              <a:rPr lang="en-GB" dirty="0"/>
              <a:t>How should you be benefitting from the role as described?</a:t>
            </a:r>
          </a:p>
        </p:txBody>
      </p:sp>
    </p:spTree>
    <p:extLst>
      <p:ext uri="{BB962C8B-B14F-4D97-AF65-F5344CB8AC3E}">
        <p14:creationId xmlns:p14="http://schemas.microsoft.com/office/powerpoint/2010/main" val="3152935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789FF-8144-4DBE-B98A-5A600A383634}"/>
              </a:ext>
            </a:extLst>
          </p:cNvPr>
          <p:cNvSpPr>
            <a:spLocks noGrp="1"/>
          </p:cNvSpPr>
          <p:nvPr>
            <p:ph type="title"/>
          </p:nvPr>
        </p:nvSpPr>
        <p:spPr/>
        <p:txBody>
          <a:bodyPr/>
          <a:lstStyle/>
          <a:p>
            <a:r>
              <a:rPr lang="en-GB" dirty="0"/>
              <a:t>How we train course reps</a:t>
            </a:r>
          </a:p>
        </p:txBody>
      </p:sp>
      <p:sp>
        <p:nvSpPr>
          <p:cNvPr id="3" name="Content Placeholder 2">
            <a:extLst>
              <a:ext uri="{FF2B5EF4-FFF2-40B4-BE49-F238E27FC236}">
                <a16:creationId xmlns:a16="http://schemas.microsoft.com/office/drawing/2014/main" id="{3A316B05-1192-4CAD-9666-D7A7BC987498}"/>
              </a:ext>
            </a:extLst>
          </p:cNvPr>
          <p:cNvSpPr>
            <a:spLocks noGrp="1"/>
          </p:cNvSpPr>
          <p:nvPr>
            <p:ph idx="1"/>
          </p:nvPr>
        </p:nvSpPr>
        <p:spPr/>
        <p:txBody>
          <a:bodyPr/>
          <a:lstStyle/>
          <a:p>
            <a:pPr marL="0" indent="0">
              <a:buNone/>
            </a:pPr>
            <a:r>
              <a:rPr lang="en-GB" dirty="0"/>
              <a:t>[Insert a summary of course rep training, or use the SLE and ABCD diagrams that follow.]</a:t>
            </a:r>
          </a:p>
        </p:txBody>
      </p:sp>
    </p:spTree>
    <p:extLst>
      <p:ext uri="{BB962C8B-B14F-4D97-AF65-F5344CB8AC3E}">
        <p14:creationId xmlns:p14="http://schemas.microsoft.com/office/powerpoint/2010/main" val="194426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3393" name="Rectangle 2"/>
          <p:cNvSpPr>
            <a:spLocks noGrp="1" noChangeArrowheads="1"/>
          </p:cNvSpPr>
          <p:nvPr>
            <p:ph type="title"/>
          </p:nvPr>
        </p:nvSpPr>
        <p:spPr/>
        <p:txBody>
          <a:bodyPr>
            <a:normAutofit/>
          </a:bodyPr>
          <a:lstStyle/>
          <a:p>
            <a:r>
              <a:rPr lang="en-GB" sz="3200" dirty="0">
                <a:latin typeface="+mn-lt"/>
              </a:rPr>
              <a:t>The Student Learning Experience</a:t>
            </a:r>
            <a:endParaRPr lang="en-GB" sz="3200" b="1" dirty="0">
              <a:latin typeface="+mn-lt"/>
            </a:endParaRPr>
          </a:p>
        </p:txBody>
      </p:sp>
      <p:pic>
        <p:nvPicPr>
          <p:cNvPr id="443394" name="Picture 4" descr="The student learning experience (2)"/>
          <p:cNvPicPr>
            <a:picLocks noChangeAspect="1" noChangeArrowheads="1"/>
          </p:cNvPicPr>
          <p:nvPr/>
        </p:nvPicPr>
        <p:blipFill>
          <a:blip r:embed="rId5">
            <a:extLst>
              <a:ext uri="{BEBA8EAE-BF5A-486C-A8C5-ECC9F3942E4B}">
                <a14:imgProps xmlns:a14="http://schemas.microsoft.com/office/drawing/2010/main">
                  <a14:imgLayer r:embed="rId6">
                    <a14:imgEffect>
                      <a14:saturation sat="206000"/>
                    </a14:imgEffect>
                  </a14:imgLayer>
                </a14:imgProps>
              </a:ext>
            </a:extLst>
          </a:blip>
          <a:srcRect/>
          <a:stretch>
            <a:fillRect/>
          </a:stretch>
        </p:blipFill>
        <p:spPr bwMode="auto">
          <a:xfrm>
            <a:off x="900115" y="1412877"/>
            <a:ext cx="7343775" cy="4094163"/>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386009890"/>
      </p:ext>
    </p:extLst>
  </p:cSld>
  <p:clrMapOvr>
    <a:masterClrMapping/>
  </p:clrMapOvr>
  <p:transition>
    <p:sndAc>
      <p:stSnd>
        <p:snd r:embed="rId4" name="whoo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3601-181A-421A-9A0C-4D5FD38AE5FE}"/>
              </a:ext>
            </a:extLst>
          </p:cNvPr>
          <p:cNvSpPr>
            <a:spLocks noGrp="1"/>
          </p:cNvSpPr>
          <p:nvPr>
            <p:ph type="title"/>
          </p:nvPr>
        </p:nvSpPr>
        <p:spPr/>
        <p:txBody>
          <a:bodyPr/>
          <a:lstStyle/>
          <a:p>
            <a:r>
              <a:rPr lang="en-GB" dirty="0"/>
              <a:t>Promoting the</a:t>
            </a:r>
            <a:br>
              <a:rPr lang="en-GB" dirty="0"/>
            </a:br>
            <a:r>
              <a:rPr lang="en-GB" dirty="0"/>
              <a:t>course rep role</a:t>
            </a:r>
          </a:p>
        </p:txBody>
      </p:sp>
      <p:sp>
        <p:nvSpPr>
          <p:cNvPr id="3" name="Content Placeholder 2">
            <a:extLst>
              <a:ext uri="{FF2B5EF4-FFF2-40B4-BE49-F238E27FC236}">
                <a16:creationId xmlns:a16="http://schemas.microsoft.com/office/drawing/2014/main" id="{34A3D6BF-999B-409F-848E-C8C56A44ACBA}"/>
              </a:ext>
            </a:extLst>
          </p:cNvPr>
          <p:cNvSpPr>
            <a:spLocks noGrp="1"/>
          </p:cNvSpPr>
          <p:nvPr>
            <p:ph idx="1"/>
          </p:nvPr>
        </p:nvSpPr>
        <p:spPr/>
        <p:txBody>
          <a:bodyPr/>
          <a:lstStyle/>
          <a:p>
            <a:r>
              <a:rPr lang="en-GB" dirty="0"/>
              <a:t>Have a look at sparqs’ resources </a:t>
            </a:r>
            <a:r>
              <a:rPr lang="en-GB" dirty="0">
                <a:hlinkClick r:id="rId2"/>
              </a:rPr>
              <a:t>here</a:t>
            </a:r>
            <a:r>
              <a:rPr lang="en-GB" dirty="0"/>
              <a:t> and </a:t>
            </a:r>
            <a:r>
              <a:rPr lang="en-GB" dirty="0">
                <a:hlinkClick r:id="rId3"/>
              </a:rPr>
              <a:t>here</a:t>
            </a:r>
            <a:r>
              <a:rPr lang="en-GB" dirty="0"/>
              <a:t>.</a:t>
            </a:r>
          </a:p>
          <a:p>
            <a:r>
              <a:rPr lang="en-GB" dirty="0"/>
              <a:t>What successes from last year can you share about the course rep role in your institution, department and course?</a:t>
            </a:r>
          </a:p>
        </p:txBody>
      </p:sp>
    </p:spTree>
    <p:extLst>
      <p:ext uri="{BB962C8B-B14F-4D97-AF65-F5344CB8AC3E}">
        <p14:creationId xmlns:p14="http://schemas.microsoft.com/office/powerpoint/2010/main" val="15230608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parqs presentation with twitter only 2014">
  <a:themeElements>
    <a:clrScheme name="Ali">
      <a:dk1>
        <a:sysClr val="windowText" lastClr="000000"/>
      </a:dk1>
      <a:lt1>
        <a:sysClr val="window" lastClr="FFFFFF"/>
      </a:lt1>
      <a:dk2>
        <a:srgbClr val="4E5B6F"/>
      </a:dk2>
      <a:lt2>
        <a:srgbClr val="D6ECFF"/>
      </a:lt2>
      <a:accent1>
        <a:srgbClr val="7FD13B"/>
      </a:accent1>
      <a:accent2>
        <a:srgbClr val="EA157A"/>
      </a:accent2>
      <a:accent3>
        <a:srgbClr val="FFFF00"/>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74743EEDB07948A41126578AE28C22" ma:contentTypeVersion="9" ma:contentTypeDescription="Create a new document." ma:contentTypeScope="" ma:versionID="19739e289ba52e7b85d026d3d44b06a3">
  <xsd:schema xmlns:xsd="http://www.w3.org/2001/XMLSchema" xmlns:xs="http://www.w3.org/2001/XMLSchema" xmlns:p="http://schemas.microsoft.com/office/2006/metadata/properties" xmlns:ns3="101cd5ad-d31a-4709-bc6f-071116f9802e" targetNamespace="http://schemas.microsoft.com/office/2006/metadata/properties" ma:root="true" ma:fieldsID="09a25d644a4760410cb4335af7d8adae" ns3:_="">
    <xsd:import namespace="101cd5ad-d31a-4709-bc6f-071116f9802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cd5ad-d31a-4709-bc6f-071116f980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F14D8D-577F-42D9-8055-296A71DE87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1cd5ad-d31a-4709-bc6f-071116f980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EC0E3C-9ED3-43B2-B362-E51AAC45D73D}">
  <ds:schemaRefs>
    <ds:schemaRef ds:uri="http://schemas.microsoft.com/sharepoint/v3/contenttype/forms"/>
  </ds:schemaRefs>
</ds:datastoreItem>
</file>

<file path=customXml/itemProps3.xml><?xml version="1.0" encoding="utf-8"?>
<ds:datastoreItem xmlns:ds="http://schemas.openxmlformats.org/officeDocument/2006/customXml" ds:itemID="{D707C306-BD45-4451-8014-9F0663E1633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01cd5ad-d31a-4709-bc6f-071116f9802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1126</TotalTime>
  <Words>993</Words>
  <Application>Microsoft Office PowerPoint</Application>
  <PresentationFormat>On-screen Show (4:3)</PresentationFormat>
  <Paragraphs>117</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sparqs presentation with twitter only 2014</vt:lpstr>
      <vt:lpstr>Exploring student engagement with academic staff</vt:lpstr>
      <vt:lpstr>1. Understanding the course rep role</vt:lpstr>
      <vt:lpstr>What do you think is the role of the course rep?</vt:lpstr>
      <vt:lpstr>What is the purpose of the course rep in contributing to…</vt:lpstr>
      <vt:lpstr>Why should course reps communicate with…</vt:lpstr>
      <vt:lpstr>The course rep role description</vt:lpstr>
      <vt:lpstr>How we train course reps</vt:lpstr>
      <vt:lpstr>The Student Learning Experience</vt:lpstr>
      <vt:lpstr>Promoting the course rep role</vt:lpstr>
      <vt:lpstr>A reminder of the ABCD </vt:lpstr>
      <vt:lpstr>2: Shaping the course rep role</vt:lpstr>
      <vt:lpstr>Complete the sentences</vt:lpstr>
      <vt:lpstr>A year in the life of a course rep</vt:lpstr>
      <vt:lpstr>Creating a course rep job description</vt:lpstr>
      <vt:lpstr>3: Engaging course reps in committees</vt:lpstr>
      <vt:lpstr>Course reps’ hats</vt:lpstr>
      <vt:lpstr>Before meetings</vt:lpstr>
      <vt:lpstr>During meetings</vt:lpstr>
      <vt:lpstr>After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Student Learning Experience</dc:title>
  <dc:creator>Stef Black</dc:creator>
  <cp:lastModifiedBy>Simon Varwell</cp:lastModifiedBy>
  <cp:revision>24</cp:revision>
  <dcterms:created xsi:type="dcterms:W3CDTF">2021-01-19T12:40:25Z</dcterms:created>
  <dcterms:modified xsi:type="dcterms:W3CDTF">2021-06-24T14:45:19Z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0x0101000C74743EEDB07948A41126578AE28C22</vt:lpwstr>
  </property>
  <property fmtid="{D5CDD505-2E9C-101B-9397-08002B2CF9AE}" pid="3" name="ArticulateGUID">
    <vt:lpwstr>51BD50A6-2182-40F3-B816-7682AB668808</vt:lpwstr>
  </property>
  <property fmtid="{D5CDD505-2E9C-101B-9397-08002B2CF9AE}" pid="4" name="ArticulatePath">
    <vt:lpwstr>https://nusservicesltd-my.sharepoint.com/personal/justin_walker_sparqs_ac_uk/Documents/Documents/JW sparqs projects/Covid SLE impact/SLE slide sequence</vt:lpwstr>
  </property>
</Properties>
</file>